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4"/>
  </p:notesMasterIdLst>
  <p:handoutMasterIdLst>
    <p:handoutMasterId r:id="rId55"/>
  </p:handoutMasterIdLst>
  <p:sldIdLst>
    <p:sldId id="1123" r:id="rId2"/>
    <p:sldId id="1124" r:id="rId3"/>
    <p:sldId id="1125" r:id="rId4"/>
    <p:sldId id="1126" r:id="rId5"/>
    <p:sldId id="1127" r:id="rId6"/>
    <p:sldId id="1128" r:id="rId7"/>
    <p:sldId id="1129" r:id="rId8"/>
    <p:sldId id="1130" r:id="rId9"/>
    <p:sldId id="1131" r:id="rId10"/>
    <p:sldId id="1132" r:id="rId11"/>
    <p:sldId id="1133" r:id="rId12"/>
    <p:sldId id="1134" r:id="rId13"/>
    <p:sldId id="1135" r:id="rId14"/>
    <p:sldId id="1136" r:id="rId15"/>
    <p:sldId id="1137" r:id="rId16"/>
    <p:sldId id="1138" r:id="rId17"/>
    <p:sldId id="1139" r:id="rId18"/>
    <p:sldId id="1140" r:id="rId19"/>
    <p:sldId id="1141" r:id="rId20"/>
    <p:sldId id="1142" r:id="rId21"/>
    <p:sldId id="1143" r:id="rId22"/>
    <p:sldId id="1144" r:id="rId23"/>
    <p:sldId id="1145" r:id="rId24"/>
    <p:sldId id="1146" r:id="rId25"/>
    <p:sldId id="1147" r:id="rId26"/>
    <p:sldId id="1148" r:id="rId27"/>
    <p:sldId id="1174" r:id="rId28"/>
    <p:sldId id="1149" r:id="rId29"/>
    <p:sldId id="1150" r:id="rId30"/>
    <p:sldId id="1151" r:id="rId31"/>
    <p:sldId id="1152" r:id="rId32"/>
    <p:sldId id="1153" r:id="rId33"/>
    <p:sldId id="1154" r:id="rId34"/>
    <p:sldId id="1155" r:id="rId35"/>
    <p:sldId id="1156" r:id="rId36"/>
    <p:sldId id="1157" r:id="rId37"/>
    <p:sldId id="1158" r:id="rId38"/>
    <p:sldId id="1159" r:id="rId39"/>
    <p:sldId id="1160" r:id="rId40"/>
    <p:sldId id="1161" r:id="rId41"/>
    <p:sldId id="1162" r:id="rId42"/>
    <p:sldId id="1173" r:id="rId43"/>
    <p:sldId id="1163" r:id="rId44"/>
    <p:sldId id="1164" r:id="rId45"/>
    <p:sldId id="1165" r:id="rId46"/>
    <p:sldId id="1166" r:id="rId47"/>
    <p:sldId id="1167" r:id="rId48"/>
    <p:sldId id="1168" r:id="rId49"/>
    <p:sldId id="1169" r:id="rId50"/>
    <p:sldId id="1170" r:id="rId51"/>
    <p:sldId id="1171" r:id="rId52"/>
    <p:sldId id="1172" r:id="rId5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82063" autoAdjust="0"/>
  </p:normalViewPr>
  <p:slideViewPr>
    <p:cSldViewPr>
      <p:cViewPr varScale="1">
        <p:scale>
          <a:sx n="61" d="100"/>
          <a:sy n="61" d="100"/>
        </p:scale>
        <p:origin x="1380"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8" d="100"/>
          <a:sy n="58" d="100"/>
        </p:scale>
        <p:origin x="-2480" y="-68"/>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1" y="3"/>
            <a:ext cx="3038475" cy="461963"/>
          </a:xfrm>
          <a:prstGeom prst="rect">
            <a:avLst/>
          </a:prstGeom>
        </p:spPr>
        <p:txBody>
          <a:bodyPr vert="horz" lIns="91440" tIns="45720" rIns="91440" bIns="45720" rtlCol="0"/>
          <a:lstStyle>
            <a:lvl1pPr algn="r">
              <a:defRPr sz="1200"/>
            </a:lvl1pPr>
          </a:lstStyle>
          <a:p>
            <a:fld id="{72E641E5-B561-44E2-ACAE-AB0D19D327DA}" type="datetimeFigureOut">
              <a:rPr lang="en-US" smtClean="0"/>
              <a:t>4/10/2017</a:t>
            </a:fld>
            <a:endParaRPr lang="en-US"/>
          </a:p>
        </p:txBody>
      </p:sp>
      <p:sp>
        <p:nvSpPr>
          <p:cNvPr id="4" name="Footer Placeholder 3"/>
          <p:cNvSpPr>
            <a:spLocks noGrp="1"/>
          </p:cNvSpPr>
          <p:nvPr>
            <p:ph type="ftr" sz="quarter" idx="2"/>
          </p:nvPr>
        </p:nvSpPr>
        <p:spPr>
          <a:xfrm>
            <a:off x="3" y="8772527"/>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1" y="8772527"/>
            <a:ext cx="3038475" cy="461963"/>
          </a:xfrm>
          <a:prstGeom prst="rect">
            <a:avLst/>
          </a:prstGeom>
        </p:spPr>
        <p:txBody>
          <a:bodyPr vert="horz" lIns="91440" tIns="45720" rIns="91440" bIns="45720" rtlCol="0" anchor="b"/>
          <a:lstStyle>
            <a:lvl1pPr algn="r">
              <a:defRPr sz="1200"/>
            </a:lvl1pPr>
          </a:lstStyle>
          <a:p>
            <a:fld id="{4CC42C79-4B5A-4DB0-BF6A-BD8D424176B0}" type="slidenum">
              <a:rPr lang="en-US" smtClean="0"/>
              <a:t>‹#›</a:t>
            </a:fld>
            <a:endParaRPr lang="en-US"/>
          </a:p>
        </p:txBody>
      </p:sp>
    </p:spTree>
    <p:extLst>
      <p:ext uri="{BB962C8B-B14F-4D97-AF65-F5344CB8AC3E}">
        <p14:creationId xmlns:p14="http://schemas.microsoft.com/office/powerpoint/2010/main" val="29895101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1" y="3"/>
            <a:ext cx="3038475" cy="461963"/>
          </a:xfrm>
          <a:prstGeom prst="rect">
            <a:avLst/>
          </a:prstGeom>
        </p:spPr>
        <p:txBody>
          <a:bodyPr vert="horz" lIns="91440" tIns="45720" rIns="91440" bIns="45720" rtlCol="0"/>
          <a:lstStyle>
            <a:lvl1pPr algn="r">
              <a:defRPr sz="1200"/>
            </a:lvl1pPr>
          </a:lstStyle>
          <a:p>
            <a:fld id="{12770F58-C08F-4933-A29D-16447CE592EE}" type="datetimeFigureOut">
              <a:rPr lang="en-US" smtClean="0"/>
              <a:t>4/10/2017</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3"/>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772527"/>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41" y="8772527"/>
            <a:ext cx="3038475" cy="461963"/>
          </a:xfrm>
          <a:prstGeom prst="rect">
            <a:avLst/>
          </a:prstGeom>
        </p:spPr>
        <p:txBody>
          <a:bodyPr vert="horz" lIns="91440" tIns="45720" rIns="91440" bIns="45720" rtlCol="0" anchor="b"/>
          <a:lstStyle>
            <a:lvl1pPr algn="r">
              <a:defRPr sz="1200"/>
            </a:lvl1pPr>
          </a:lstStyle>
          <a:p>
            <a:fld id="{B8D1B74A-6A05-4A18-97CA-AABF1F7171B5}" type="slidenum">
              <a:rPr lang="en-US" smtClean="0"/>
              <a:t>‹#›</a:t>
            </a:fld>
            <a:endParaRPr lang="en-US"/>
          </a:p>
        </p:txBody>
      </p:sp>
    </p:spTree>
    <p:extLst>
      <p:ext uri="{BB962C8B-B14F-4D97-AF65-F5344CB8AC3E}">
        <p14:creationId xmlns:p14="http://schemas.microsoft.com/office/powerpoint/2010/main" val="33230734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70471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26597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16929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09477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017643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98921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70585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30504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97384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63983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77371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80858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7902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40012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endParaRPr lang="en-US" altLang="en-US"/>
          </a:p>
        </p:txBody>
      </p:sp>
      <p:sp>
        <p:nvSpPr>
          <p:cNvPr id="96260" name="Slide Number Placeholder 3"/>
          <p:cNvSpPr>
            <a:spLocks noGrp="1"/>
          </p:cNvSpPr>
          <p:nvPr>
            <p:ph type="sldNum" sz="quarter" idx="5"/>
          </p:nvPr>
        </p:nvSpPr>
        <p:spPr>
          <a:noFill/>
        </p:spPr>
        <p:txBody>
          <a:bodyPr/>
          <a:lstStyle>
            <a:lvl1pPr eaLnBrk="0" hangingPunct="0">
              <a:defRPr b="1">
                <a:solidFill>
                  <a:schemeClr val="tx1"/>
                </a:solidFill>
                <a:latin typeface="Arial" charset="0"/>
              </a:defRPr>
            </a:lvl1pPr>
            <a:lvl2pPr marL="754243" indent="-290093" eaLnBrk="0" hangingPunct="0">
              <a:defRPr b="1">
                <a:solidFill>
                  <a:schemeClr val="tx1"/>
                </a:solidFill>
                <a:latin typeface="Arial" charset="0"/>
              </a:defRPr>
            </a:lvl2pPr>
            <a:lvl3pPr marL="1160374" indent="-232075" eaLnBrk="0" hangingPunct="0">
              <a:defRPr b="1">
                <a:solidFill>
                  <a:schemeClr val="tx1"/>
                </a:solidFill>
                <a:latin typeface="Arial" charset="0"/>
              </a:defRPr>
            </a:lvl3pPr>
            <a:lvl4pPr marL="1624523" indent="-232075" eaLnBrk="0" hangingPunct="0">
              <a:defRPr b="1">
                <a:solidFill>
                  <a:schemeClr val="tx1"/>
                </a:solidFill>
                <a:latin typeface="Arial" charset="0"/>
              </a:defRPr>
            </a:lvl4pPr>
            <a:lvl5pPr marL="2088672" indent="-232075" eaLnBrk="0" hangingPunct="0">
              <a:defRPr b="1">
                <a:solidFill>
                  <a:schemeClr val="tx1"/>
                </a:solidFill>
                <a:latin typeface="Arial" charset="0"/>
              </a:defRPr>
            </a:lvl5pPr>
            <a:lvl6pPr marL="2552822" indent="-232075" eaLnBrk="0" fontAlgn="base" hangingPunct="0">
              <a:spcBef>
                <a:spcPct val="0"/>
              </a:spcBef>
              <a:spcAft>
                <a:spcPct val="0"/>
              </a:spcAft>
              <a:defRPr b="1">
                <a:solidFill>
                  <a:schemeClr val="tx1"/>
                </a:solidFill>
                <a:latin typeface="Arial" charset="0"/>
              </a:defRPr>
            </a:lvl6pPr>
            <a:lvl7pPr marL="3016971" indent="-232075" eaLnBrk="0" fontAlgn="base" hangingPunct="0">
              <a:spcBef>
                <a:spcPct val="0"/>
              </a:spcBef>
              <a:spcAft>
                <a:spcPct val="0"/>
              </a:spcAft>
              <a:defRPr b="1">
                <a:solidFill>
                  <a:schemeClr val="tx1"/>
                </a:solidFill>
                <a:latin typeface="Arial" charset="0"/>
              </a:defRPr>
            </a:lvl7pPr>
            <a:lvl8pPr marL="3481121" indent="-232075" eaLnBrk="0" fontAlgn="base" hangingPunct="0">
              <a:spcBef>
                <a:spcPct val="0"/>
              </a:spcBef>
              <a:spcAft>
                <a:spcPct val="0"/>
              </a:spcAft>
              <a:defRPr b="1">
                <a:solidFill>
                  <a:schemeClr val="tx1"/>
                </a:solidFill>
                <a:latin typeface="Arial" charset="0"/>
              </a:defRPr>
            </a:lvl8pPr>
            <a:lvl9pPr marL="3945270" indent="-232075" eaLnBrk="0" fontAlgn="base" hangingPunct="0">
              <a:spcBef>
                <a:spcPct val="0"/>
              </a:spcBef>
              <a:spcAft>
                <a:spcPct val="0"/>
              </a:spcAft>
              <a:defRPr b="1">
                <a:solidFill>
                  <a:schemeClr val="tx1"/>
                </a:solidFill>
                <a:latin typeface="Arial" charset="0"/>
              </a:defRPr>
            </a:lvl9pPr>
          </a:lstStyle>
          <a:p>
            <a:endParaRPr lang="en-US" altLang="en-US"/>
          </a:p>
        </p:txBody>
      </p:sp>
    </p:spTree>
    <p:extLst>
      <p:ext uri="{BB962C8B-B14F-4D97-AF65-F5344CB8AC3E}">
        <p14:creationId xmlns:p14="http://schemas.microsoft.com/office/powerpoint/2010/main" val="2438489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42663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51982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59844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49201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84091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60143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5038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323000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01972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74910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4017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367197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254013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28446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41539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987545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507649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8540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87803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88860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012899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268236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endParaRPr lang="en-US" altLang="en-US"/>
          </a:p>
        </p:txBody>
      </p:sp>
      <p:sp>
        <p:nvSpPr>
          <p:cNvPr id="95236" name="Slide Number Placeholder 3"/>
          <p:cNvSpPr>
            <a:spLocks noGrp="1"/>
          </p:cNvSpPr>
          <p:nvPr>
            <p:ph type="sldNum" sz="quarter" idx="5"/>
          </p:nvPr>
        </p:nvSpPr>
        <p:spPr>
          <a:noFill/>
        </p:spPr>
        <p:txBody>
          <a:bodyPr/>
          <a:lstStyle>
            <a:lvl1pPr eaLnBrk="0" hangingPunct="0">
              <a:defRPr b="1">
                <a:solidFill>
                  <a:schemeClr val="tx1"/>
                </a:solidFill>
                <a:latin typeface="Arial" charset="0"/>
              </a:defRPr>
            </a:lvl1pPr>
            <a:lvl2pPr marL="754243" indent="-290093" eaLnBrk="0" hangingPunct="0">
              <a:defRPr b="1">
                <a:solidFill>
                  <a:schemeClr val="tx1"/>
                </a:solidFill>
                <a:latin typeface="Arial" charset="0"/>
              </a:defRPr>
            </a:lvl2pPr>
            <a:lvl3pPr marL="1160374" indent="-232075" eaLnBrk="0" hangingPunct="0">
              <a:defRPr b="1">
                <a:solidFill>
                  <a:schemeClr val="tx1"/>
                </a:solidFill>
                <a:latin typeface="Arial" charset="0"/>
              </a:defRPr>
            </a:lvl3pPr>
            <a:lvl4pPr marL="1624523" indent="-232075" eaLnBrk="0" hangingPunct="0">
              <a:defRPr b="1">
                <a:solidFill>
                  <a:schemeClr val="tx1"/>
                </a:solidFill>
                <a:latin typeface="Arial" charset="0"/>
              </a:defRPr>
            </a:lvl4pPr>
            <a:lvl5pPr marL="2088672" indent="-232075" eaLnBrk="0" hangingPunct="0">
              <a:defRPr b="1">
                <a:solidFill>
                  <a:schemeClr val="tx1"/>
                </a:solidFill>
                <a:latin typeface="Arial" charset="0"/>
              </a:defRPr>
            </a:lvl5pPr>
            <a:lvl6pPr marL="2552822" indent="-232075" eaLnBrk="0" fontAlgn="base" hangingPunct="0">
              <a:spcBef>
                <a:spcPct val="0"/>
              </a:spcBef>
              <a:spcAft>
                <a:spcPct val="0"/>
              </a:spcAft>
              <a:defRPr b="1">
                <a:solidFill>
                  <a:schemeClr val="tx1"/>
                </a:solidFill>
                <a:latin typeface="Arial" charset="0"/>
              </a:defRPr>
            </a:lvl6pPr>
            <a:lvl7pPr marL="3016971" indent="-232075" eaLnBrk="0" fontAlgn="base" hangingPunct="0">
              <a:spcBef>
                <a:spcPct val="0"/>
              </a:spcBef>
              <a:spcAft>
                <a:spcPct val="0"/>
              </a:spcAft>
              <a:defRPr b="1">
                <a:solidFill>
                  <a:schemeClr val="tx1"/>
                </a:solidFill>
                <a:latin typeface="Arial" charset="0"/>
              </a:defRPr>
            </a:lvl7pPr>
            <a:lvl8pPr marL="3481121" indent="-232075" eaLnBrk="0" fontAlgn="base" hangingPunct="0">
              <a:spcBef>
                <a:spcPct val="0"/>
              </a:spcBef>
              <a:spcAft>
                <a:spcPct val="0"/>
              </a:spcAft>
              <a:defRPr b="1">
                <a:solidFill>
                  <a:schemeClr val="tx1"/>
                </a:solidFill>
                <a:latin typeface="Arial" charset="0"/>
              </a:defRPr>
            </a:lvl8pPr>
            <a:lvl9pPr marL="3945270" indent="-232075" eaLnBrk="0" fontAlgn="base" hangingPunct="0">
              <a:spcBef>
                <a:spcPct val="0"/>
              </a:spcBef>
              <a:spcAft>
                <a:spcPct val="0"/>
              </a:spcAft>
              <a:defRPr b="1">
                <a:solidFill>
                  <a:schemeClr val="tx1"/>
                </a:solidFill>
                <a:latin typeface="Arial" charset="0"/>
              </a:defRPr>
            </a:lvl9pPr>
          </a:lstStyle>
          <a:p>
            <a:endParaRPr lang="en-US" altLang="en-US"/>
          </a:p>
        </p:txBody>
      </p:sp>
    </p:spTree>
    <p:extLst>
      <p:ext uri="{BB962C8B-B14F-4D97-AF65-F5344CB8AC3E}">
        <p14:creationId xmlns:p14="http://schemas.microsoft.com/office/powerpoint/2010/main" val="10679445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endParaRPr lang="en-US" altLang="en-US"/>
          </a:p>
        </p:txBody>
      </p:sp>
      <p:sp>
        <p:nvSpPr>
          <p:cNvPr id="95236" name="Slide Number Placeholder 3"/>
          <p:cNvSpPr>
            <a:spLocks noGrp="1"/>
          </p:cNvSpPr>
          <p:nvPr>
            <p:ph type="sldNum" sz="quarter" idx="5"/>
          </p:nvPr>
        </p:nvSpPr>
        <p:spPr>
          <a:noFill/>
        </p:spPr>
        <p:txBody>
          <a:bodyPr/>
          <a:lstStyle>
            <a:lvl1pPr eaLnBrk="0" hangingPunct="0">
              <a:defRPr b="1">
                <a:solidFill>
                  <a:schemeClr val="tx1"/>
                </a:solidFill>
                <a:latin typeface="Arial" charset="0"/>
              </a:defRPr>
            </a:lvl1pPr>
            <a:lvl2pPr marL="754243" indent="-290093" eaLnBrk="0" hangingPunct="0">
              <a:defRPr b="1">
                <a:solidFill>
                  <a:schemeClr val="tx1"/>
                </a:solidFill>
                <a:latin typeface="Arial" charset="0"/>
              </a:defRPr>
            </a:lvl2pPr>
            <a:lvl3pPr marL="1160374" indent="-232075" eaLnBrk="0" hangingPunct="0">
              <a:defRPr b="1">
                <a:solidFill>
                  <a:schemeClr val="tx1"/>
                </a:solidFill>
                <a:latin typeface="Arial" charset="0"/>
              </a:defRPr>
            </a:lvl3pPr>
            <a:lvl4pPr marL="1624523" indent="-232075" eaLnBrk="0" hangingPunct="0">
              <a:defRPr b="1">
                <a:solidFill>
                  <a:schemeClr val="tx1"/>
                </a:solidFill>
                <a:latin typeface="Arial" charset="0"/>
              </a:defRPr>
            </a:lvl4pPr>
            <a:lvl5pPr marL="2088672" indent="-232075" eaLnBrk="0" hangingPunct="0">
              <a:defRPr b="1">
                <a:solidFill>
                  <a:schemeClr val="tx1"/>
                </a:solidFill>
                <a:latin typeface="Arial" charset="0"/>
              </a:defRPr>
            </a:lvl5pPr>
            <a:lvl6pPr marL="2552822" indent="-232075" eaLnBrk="0" fontAlgn="base" hangingPunct="0">
              <a:spcBef>
                <a:spcPct val="0"/>
              </a:spcBef>
              <a:spcAft>
                <a:spcPct val="0"/>
              </a:spcAft>
              <a:defRPr b="1">
                <a:solidFill>
                  <a:schemeClr val="tx1"/>
                </a:solidFill>
                <a:latin typeface="Arial" charset="0"/>
              </a:defRPr>
            </a:lvl6pPr>
            <a:lvl7pPr marL="3016971" indent="-232075" eaLnBrk="0" fontAlgn="base" hangingPunct="0">
              <a:spcBef>
                <a:spcPct val="0"/>
              </a:spcBef>
              <a:spcAft>
                <a:spcPct val="0"/>
              </a:spcAft>
              <a:defRPr b="1">
                <a:solidFill>
                  <a:schemeClr val="tx1"/>
                </a:solidFill>
                <a:latin typeface="Arial" charset="0"/>
              </a:defRPr>
            </a:lvl7pPr>
            <a:lvl8pPr marL="3481121" indent="-232075" eaLnBrk="0" fontAlgn="base" hangingPunct="0">
              <a:spcBef>
                <a:spcPct val="0"/>
              </a:spcBef>
              <a:spcAft>
                <a:spcPct val="0"/>
              </a:spcAft>
              <a:defRPr b="1">
                <a:solidFill>
                  <a:schemeClr val="tx1"/>
                </a:solidFill>
                <a:latin typeface="Arial" charset="0"/>
              </a:defRPr>
            </a:lvl8pPr>
            <a:lvl9pPr marL="3945270" indent="-232075" eaLnBrk="0" fontAlgn="base" hangingPunct="0">
              <a:spcBef>
                <a:spcPct val="0"/>
              </a:spcBef>
              <a:spcAft>
                <a:spcPct val="0"/>
              </a:spcAft>
              <a:defRPr b="1">
                <a:solidFill>
                  <a:schemeClr val="tx1"/>
                </a:solidFill>
                <a:latin typeface="Arial" charset="0"/>
              </a:defRPr>
            </a:lvl9pPr>
          </a:lstStyle>
          <a:p>
            <a:endParaRPr lang="en-US" altLang="en-US"/>
          </a:p>
        </p:txBody>
      </p:sp>
    </p:spTree>
    <p:extLst>
      <p:ext uri="{BB962C8B-B14F-4D97-AF65-F5344CB8AC3E}">
        <p14:creationId xmlns:p14="http://schemas.microsoft.com/office/powerpoint/2010/main" val="21020531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endParaRPr lang="en-US" altLang="en-US"/>
          </a:p>
        </p:txBody>
      </p:sp>
      <p:sp>
        <p:nvSpPr>
          <p:cNvPr id="95236" name="Slide Number Placeholder 3"/>
          <p:cNvSpPr>
            <a:spLocks noGrp="1"/>
          </p:cNvSpPr>
          <p:nvPr>
            <p:ph type="sldNum" sz="quarter" idx="5"/>
          </p:nvPr>
        </p:nvSpPr>
        <p:spPr>
          <a:noFill/>
        </p:spPr>
        <p:txBody>
          <a:bodyPr/>
          <a:lstStyle>
            <a:lvl1pPr eaLnBrk="0" hangingPunct="0">
              <a:defRPr b="1">
                <a:solidFill>
                  <a:schemeClr val="tx1"/>
                </a:solidFill>
                <a:latin typeface="Arial" charset="0"/>
              </a:defRPr>
            </a:lvl1pPr>
            <a:lvl2pPr marL="754243" indent="-290093" eaLnBrk="0" hangingPunct="0">
              <a:defRPr b="1">
                <a:solidFill>
                  <a:schemeClr val="tx1"/>
                </a:solidFill>
                <a:latin typeface="Arial" charset="0"/>
              </a:defRPr>
            </a:lvl2pPr>
            <a:lvl3pPr marL="1160374" indent="-232075" eaLnBrk="0" hangingPunct="0">
              <a:defRPr b="1">
                <a:solidFill>
                  <a:schemeClr val="tx1"/>
                </a:solidFill>
                <a:latin typeface="Arial" charset="0"/>
              </a:defRPr>
            </a:lvl3pPr>
            <a:lvl4pPr marL="1624523" indent="-232075" eaLnBrk="0" hangingPunct="0">
              <a:defRPr b="1">
                <a:solidFill>
                  <a:schemeClr val="tx1"/>
                </a:solidFill>
                <a:latin typeface="Arial" charset="0"/>
              </a:defRPr>
            </a:lvl4pPr>
            <a:lvl5pPr marL="2088672" indent="-232075" eaLnBrk="0" hangingPunct="0">
              <a:defRPr b="1">
                <a:solidFill>
                  <a:schemeClr val="tx1"/>
                </a:solidFill>
                <a:latin typeface="Arial" charset="0"/>
              </a:defRPr>
            </a:lvl5pPr>
            <a:lvl6pPr marL="2552822" indent="-232075" eaLnBrk="0" fontAlgn="base" hangingPunct="0">
              <a:spcBef>
                <a:spcPct val="0"/>
              </a:spcBef>
              <a:spcAft>
                <a:spcPct val="0"/>
              </a:spcAft>
              <a:defRPr b="1">
                <a:solidFill>
                  <a:schemeClr val="tx1"/>
                </a:solidFill>
                <a:latin typeface="Arial" charset="0"/>
              </a:defRPr>
            </a:lvl6pPr>
            <a:lvl7pPr marL="3016971" indent="-232075" eaLnBrk="0" fontAlgn="base" hangingPunct="0">
              <a:spcBef>
                <a:spcPct val="0"/>
              </a:spcBef>
              <a:spcAft>
                <a:spcPct val="0"/>
              </a:spcAft>
              <a:defRPr b="1">
                <a:solidFill>
                  <a:schemeClr val="tx1"/>
                </a:solidFill>
                <a:latin typeface="Arial" charset="0"/>
              </a:defRPr>
            </a:lvl7pPr>
            <a:lvl8pPr marL="3481121" indent="-232075" eaLnBrk="0" fontAlgn="base" hangingPunct="0">
              <a:spcBef>
                <a:spcPct val="0"/>
              </a:spcBef>
              <a:spcAft>
                <a:spcPct val="0"/>
              </a:spcAft>
              <a:defRPr b="1">
                <a:solidFill>
                  <a:schemeClr val="tx1"/>
                </a:solidFill>
                <a:latin typeface="Arial" charset="0"/>
              </a:defRPr>
            </a:lvl8pPr>
            <a:lvl9pPr marL="3945270" indent="-232075" eaLnBrk="0" fontAlgn="base" hangingPunct="0">
              <a:spcBef>
                <a:spcPct val="0"/>
              </a:spcBef>
              <a:spcAft>
                <a:spcPct val="0"/>
              </a:spcAft>
              <a:defRPr b="1">
                <a:solidFill>
                  <a:schemeClr val="tx1"/>
                </a:solidFill>
                <a:latin typeface="Arial" charset="0"/>
              </a:defRPr>
            </a:lvl9pPr>
          </a:lstStyle>
          <a:p>
            <a:endParaRPr lang="en-US" altLang="en-US"/>
          </a:p>
        </p:txBody>
      </p:sp>
    </p:spTree>
    <p:extLst>
      <p:ext uri="{BB962C8B-B14F-4D97-AF65-F5344CB8AC3E}">
        <p14:creationId xmlns:p14="http://schemas.microsoft.com/office/powerpoint/2010/main" val="19684235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endParaRPr lang="en-US" altLang="en-US"/>
          </a:p>
        </p:txBody>
      </p:sp>
      <p:sp>
        <p:nvSpPr>
          <p:cNvPr id="95236" name="Slide Number Placeholder 3"/>
          <p:cNvSpPr>
            <a:spLocks noGrp="1"/>
          </p:cNvSpPr>
          <p:nvPr>
            <p:ph type="sldNum" sz="quarter" idx="5"/>
          </p:nvPr>
        </p:nvSpPr>
        <p:spPr>
          <a:noFill/>
        </p:spPr>
        <p:txBody>
          <a:bodyPr/>
          <a:lstStyle>
            <a:lvl1pPr eaLnBrk="0" hangingPunct="0">
              <a:defRPr b="1">
                <a:solidFill>
                  <a:schemeClr val="tx1"/>
                </a:solidFill>
                <a:latin typeface="Arial" charset="0"/>
              </a:defRPr>
            </a:lvl1pPr>
            <a:lvl2pPr marL="754243" indent="-290093" eaLnBrk="0" hangingPunct="0">
              <a:defRPr b="1">
                <a:solidFill>
                  <a:schemeClr val="tx1"/>
                </a:solidFill>
                <a:latin typeface="Arial" charset="0"/>
              </a:defRPr>
            </a:lvl2pPr>
            <a:lvl3pPr marL="1160374" indent="-232075" eaLnBrk="0" hangingPunct="0">
              <a:defRPr b="1">
                <a:solidFill>
                  <a:schemeClr val="tx1"/>
                </a:solidFill>
                <a:latin typeface="Arial" charset="0"/>
              </a:defRPr>
            </a:lvl3pPr>
            <a:lvl4pPr marL="1624523" indent="-232075" eaLnBrk="0" hangingPunct="0">
              <a:defRPr b="1">
                <a:solidFill>
                  <a:schemeClr val="tx1"/>
                </a:solidFill>
                <a:latin typeface="Arial" charset="0"/>
              </a:defRPr>
            </a:lvl4pPr>
            <a:lvl5pPr marL="2088672" indent="-232075" eaLnBrk="0" hangingPunct="0">
              <a:defRPr b="1">
                <a:solidFill>
                  <a:schemeClr val="tx1"/>
                </a:solidFill>
                <a:latin typeface="Arial" charset="0"/>
              </a:defRPr>
            </a:lvl5pPr>
            <a:lvl6pPr marL="2552822" indent="-232075" eaLnBrk="0" fontAlgn="base" hangingPunct="0">
              <a:spcBef>
                <a:spcPct val="0"/>
              </a:spcBef>
              <a:spcAft>
                <a:spcPct val="0"/>
              </a:spcAft>
              <a:defRPr b="1">
                <a:solidFill>
                  <a:schemeClr val="tx1"/>
                </a:solidFill>
                <a:latin typeface="Arial" charset="0"/>
              </a:defRPr>
            </a:lvl6pPr>
            <a:lvl7pPr marL="3016971" indent="-232075" eaLnBrk="0" fontAlgn="base" hangingPunct="0">
              <a:spcBef>
                <a:spcPct val="0"/>
              </a:spcBef>
              <a:spcAft>
                <a:spcPct val="0"/>
              </a:spcAft>
              <a:defRPr b="1">
                <a:solidFill>
                  <a:schemeClr val="tx1"/>
                </a:solidFill>
                <a:latin typeface="Arial" charset="0"/>
              </a:defRPr>
            </a:lvl7pPr>
            <a:lvl8pPr marL="3481121" indent="-232075" eaLnBrk="0" fontAlgn="base" hangingPunct="0">
              <a:spcBef>
                <a:spcPct val="0"/>
              </a:spcBef>
              <a:spcAft>
                <a:spcPct val="0"/>
              </a:spcAft>
              <a:defRPr b="1">
                <a:solidFill>
                  <a:schemeClr val="tx1"/>
                </a:solidFill>
                <a:latin typeface="Arial" charset="0"/>
              </a:defRPr>
            </a:lvl8pPr>
            <a:lvl9pPr marL="3945270" indent="-232075" eaLnBrk="0" fontAlgn="base" hangingPunct="0">
              <a:spcBef>
                <a:spcPct val="0"/>
              </a:spcBef>
              <a:spcAft>
                <a:spcPct val="0"/>
              </a:spcAft>
              <a:defRPr b="1">
                <a:solidFill>
                  <a:schemeClr val="tx1"/>
                </a:solidFill>
                <a:latin typeface="Arial" charset="0"/>
              </a:defRPr>
            </a:lvl9pPr>
          </a:lstStyle>
          <a:p>
            <a:endParaRPr lang="en-US" altLang="en-US"/>
          </a:p>
        </p:txBody>
      </p:sp>
    </p:spTree>
    <p:extLst>
      <p:ext uri="{BB962C8B-B14F-4D97-AF65-F5344CB8AC3E}">
        <p14:creationId xmlns:p14="http://schemas.microsoft.com/office/powerpoint/2010/main" val="37033732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242089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334992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081513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3830960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847305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3099022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851838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72667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46593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69271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44028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267201"/>
            <a:ext cx="7620000" cy="761999"/>
          </a:xfrm>
          <a:prstGeom prst="rect">
            <a:avLst/>
          </a:prstGeom>
        </p:spPr>
        <p:txBody>
          <a:bodyPr anchor="b" anchorCtr="0"/>
          <a:lstStyle>
            <a:lvl1pPr>
              <a:defRPr/>
            </a:lvl1pPr>
          </a:lstStyle>
          <a:p>
            <a:r>
              <a:rPr lang="en-US" dirty="0" smtClean="0"/>
              <a:t>Click to add Presentation Title</a:t>
            </a:r>
            <a:endParaRPr lang="en-US" dirty="0"/>
          </a:p>
        </p:txBody>
      </p:sp>
      <p:sp>
        <p:nvSpPr>
          <p:cNvPr id="3" name="Subtitle 2"/>
          <p:cNvSpPr>
            <a:spLocks noGrp="1"/>
          </p:cNvSpPr>
          <p:nvPr>
            <p:ph type="subTitle" idx="1" hasCustomPrompt="1"/>
          </p:nvPr>
        </p:nvSpPr>
        <p:spPr>
          <a:xfrm>
            <a:off x="1143000" y="5181600"/>
            <a:ext cx="7620000" cy="838200"/>
          </a:xfrm>
          <a:prstGeom prst="rect">
            <a:avLst/>
          </a:prstGeom>
        </p:spPr>
        <p:txBody>
          <a:bodyPr/>
          <a:lstStyle>
            <a:lvl1pPr marL="0" indent="0" algn="r">
              <a:buNone/>
              <a:defRPr sz="2200" baseline="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 Name, Position</a:t>
            </a:r>
          </a:p>
          <a:p>
            <a:r>
              <a:rPr lang="en-US" dirty="0" smtClean="0"/>
              <a:t>Date</a:t>
            </a:r>
            <a:endParaRPr lang="en-US" dirty="0"/>
          </a:p>
        </p:txBody>
      </p:sp>
      <p:cxnSp>
        <p:nvCxnSpPr>
          <p:cNvPr id="7" name="Straight Connector 6"/>
          <p:cNvCxnSpPr/>
          <p:nvPr userDrawn="1"/>
        </p:nvCxnSpPr>
        <p:spPr>
          <a:xfrm>
            <a:off x="1143000" y="5105400"/>
            <a:ext cx="8001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308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clus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0" y="6637792"/>
            <a:ext cx="2590800" cy="257176"/>
          </a:xfrm>
          <a:prstGeom prst="rect">
            <a:avLst/>
          </a:prstGeom>
        </p:spPr>
        <p:txBody>
          <a:bodyPr/>
          <a:lstStyle>
            <a:lvl1pPr algn="l">
              <a:defRPr sz="1000" baseline="0">
                <a:solidFill>
                  <a:srgbClr val="898989"/>
                </a:solidFill>
                <a:latin typeface="Arial" pitchFamily="34" charset="0"/>
                <a:cs typeface="Arial" pitchFamily="34" charset="0"/>
              </a:defRPr>
            </a:lvl1pPr>
          </a:lstStyle>
          <a:p>
            <a:r>
              <a:rPr lang="en-US" dirty="0" smtClean="0"/>
              <a:t>© 2014. Arnall Golden Gregory LLP</a:t>
            </a:r>
            <a:endParaRPr lang="en-US" dirty="0"/>
          </a:p>
        </p:txBody>
      </p:sp>
      <p:pic>
        <p:nvPicPr>
          <p:cNvPr id="3" name="Picture 2" descr="I:\Departments\Marketing\AGG Logos\2012 logos\AGG Logo - high resolutio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24200" y="472440"/>
            <a:ext cx="2976189" cy="144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4952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5C2038-434A-479B-A37F-976596E1B05A}" type="datetimeFigureOut">
              <a:rPr lang="en-US" smtClean="0"/>
              <a:t>4/10/2017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3973D61-D7D2-4C5D-B407-77B26AFE7FF6}" type="slidenum">
              <a:rPr lang="en-US" smtClean="0"/>
              <a:t>‹#›</a:t>
            </a:fld>
            <a:endParaRPr lang="en-US"/>
          </a:p>
        </p:txBody>
      </p:sp>
    </p:spTree>
    <p:extLst>
      <p:ext uri="{BB962C8B-B14F-4D97-AF65-F5344CB8AC3E}">
        <p14:creationId xmlns:p14="http://schemas.microsoft.com/office/powerpoint/2010/main" val="253137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a:prstGeom prst="rect">
            <a:avLst/>
          </a:prstGeom>
        </p:spPr>
        <p:txBody>
          <a:bodyPr anchor="b" anchorCtr="0"/>
          <a:lstStyle>
            <a:lvl1pPr>
              <a:defRPr sz="3600">
                <a:solidFill>
                  <a:schemeClr val="bg1"/>
                </a:solidFill>
              </a:defRPr>
            </a:lvl1pPr>
          </a:lstStyle>
          <a:p>
            <a:r>
              <a:rPr lang="en-US" dirty="0" smtClean="0"/>
              <a:t>Click to add title. Title can be up to two lines long.</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noAutofit/>
          </a:bodyPr>
          <a:lstStyle>
            <a:lvl1pPr marL="457200" indent="-457200">
              <a:buClr>
                <a:srgbClr val="993720"/>
              </a:buClr>
              <a:buFont typeface="Wingdings" pitchFamily="2" charset="2"/>
              <a:buChar char="§"/>
              <a:defRPr sz="2400">
                <a:latin typeface="Arial" pitchFamily="34" charset="0"/>
                <a:cs typeface="Arial" pitchFamily="34" charset="0"/>
              </a:defRPr>
            </a:lvl1pPr>
            <a:lvl2pPr marL="801688" indent="-344488">
              <a:buClr>
                <a:srgbClr val="993720"/>
              </a:buClr>
              <a:defRPr sz="2000">
                <a:latin typeface="Arial" pitchFamily="34" charset="0"/>
                <a:cs typeface="Arial" pitchFamily="34" charset="0"/>
              </a:defRPr>
            </a:lvl2pPr>
            <a:lvl3pPr marL="1147763" indent="-346075">
              <a:buClr>
                <a:srgbClr val="993720"/>
              </a:buClr>
              <a:buSzPct val="70000"/>
              <a:buFont typeface="Wingdings 2" pitchFamily="18" charset="2"/>
              <a:buChar char=""/>
              <a:defRPr sz="2000" baseline="0">
                <a:latin typeface="Arial" pitchFamily="34" charset="0"/>
                <a:cs typeface="Arial" pitchFamily="34" charset="0"/>
              </a:defRPr>
            </a:lvl3pPr>
            <a:lvl4pPr marL="1714500" indent="-342900">
              <a:buClr>
                <a:srgbClr val="993720"/>
              </a:buClr>
              <a:buFont typeface="Wingdings" pitchFamily="2" charset="2"/>
              <a:buChar cha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4"/>
          <p:cNvSpPr>
            <a:spLocks noGrp="1"/>
          </p:cNvSpPr>
          <p:nvPr>
            <p:ph type="ftr" sz="quarter" idx="11"/>
          </p:nvPr>
        </p:nvSpPr>
        <p:spPr>
          <a:xfrm>
            <a:off x="0" y="6637792"/>
            <a:ext cx="2590800" cy="257176"/>
          </a:xfrm>
          <a:prstGeom prst="rect">
            <a:avLst/>
          </a:prstGeom>
        </p:spPr>
        <p:txBody>
          <a:bodyPr/>
          <a:lstStyle>
            <a:lvl1pPr algn="l">
              <a:defRPr sz="1000" baseline="0">
                <a:solidFill>
                  <a:srgbClr val="898989"/>
                </a:solidFill>
                <a:latin typeface="Arial" pitchFamily="34" charset="0"/>
                <a:cs typeface="Arial" pitchFamily="34" charset="0"/>
              </a:defRPr>
            </a:lvl1pPr>
          </a:lstStyle>
          <a:p>
            <a:r>
              <a:rPr lang="en-US" dirty="0" smtClean="0"/>
              <a:t>© 2014. Arnall Golden Gregory LLP</a:t>
            </a:r>
            <a:endParaRPr lang="en-US" dirty="0"/>
          </a:p>
        </p:txBody>
      </p:sp>
      <p:sp>
        <p:nvSpPr>
          <p:cNvPr id="6" name="TextBox 5"/>
          <p:cNvSpPr txBox="1"/>
          <p:nvPr userDrawn="1"/>
        </p:nvSpPr>
        <p:spPr>
          <a:xfrm>
            <a:off x="4792216" y="6629400"/>
            <a:ext cx="341760" cy="246221"/>
          </a:xfrm>
          <a:prstGeom prst="rect">
            <a:avLst/>
          </a:prstGeom>
          <a:noFill/>
        </p:spPr>
        <p:txBody>
          <a:bodyPr wrap="none" rtlCol="0">
            <a:spAutoFit/>
          </a:bodyPr>
          <a:lstStyle/>
          <a:p>
            <a:fld id="{A60A1464-DAC0-4D6F-82AE-E8C1476172A1}" type="slidenum">
              <a:rPr lang="en-US" sz="1000" smtClean="0">
                <a:solidFill>
                  <a:schemeClr val="bg1">
                    <a:lumMod val="65000"/>
                  </a:schemeClr>
                </a:solidFill>
              </a:rPr>
              <a:t>‹#›</a:t>
            </a:fld>
            <a:endParaRPr lang="en-US" sz="1000" dirty="0">
              <a:solidFill>
                <a:schemeClr val="bg1">
                  <a:lumMod val="65000"/>
                </a:schemeClr>
              </a:solidFill>
            </a:endParaRPr>
          </a:p>
        </p:txBody>
      </p:sp>
    </p:spTree>
    <p:extLst>
      <p:ext uri="{BB962C8B-B14F-4D97-AF65-F5344CB8AC3E}">
        <p14:creationId xmlns:p14="http://schemas.microsoft.com/office/powerpoint/2010/main" val="3947505094"/>
      </p:ext>
    </p:extLst>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a:prstGeom prst="rect">
            <a:avLst/>
          </a:prstGeom>
        </p:spPr>
        <p:txBody>
          <a:bodyPr anchor="b" anchorCtr="0"/>
          <a:lstStyle>
            <a:lvl1pPr>
              <a:defRPr sz="3600">
                <a:solidFill>
                  <a:schemeClr val="bg1"/>
                </a:solidFill>
              </a:defRPr>
            </a:lvl1pPr>
          </a:lstStyle>
          <a:p>
            <a:r>
              <a:rPr lang="en-US" dirty="0" smtClean="0"/>
              <a:t>Click to add title. Title can be up to two lines long.</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noAutofit/>
          </a:bodyPr>
          <a:lstStyle>
            <a:lvl1pPr marL="457200" indent="-457200">
              <a:buClr>
                <a:srgbClr val="993720"/>
              </a:buClr>
              <a:buFont typeface="Wingdings" pitchFamily="2" charset="2"/>
              <a:buChar char="§"/>
              <a:defRPr sz="2400">
                <a:latin typeface="Arial" pitchFamily="34" charset="0"/>
                <a:cs typeface="Arial" pitchFamily="34" charset="0"/>
              </a:defRPr>
            </a:lvl1pPr>
            <a:lvl2pPr marL="801688" indent="-344488">
              <a:buClr>
                <a:srgbClr val="993720"/>
              </a:buClr>
              <a:defRPr sz="2000">
                <a:latin typeface="Arial" pitchFamily="34" charset="0"/>
                <a:cs typeface="Arial" pitchFamily="34" charset="0"/>
              </a:defRPr>
            </a:lvl2pPr>
            <a:lvl3pPr marL="1147763" indent="-346075">
              <a:buClr>
                <a:srgbClr val="993720"/>
              </a:buClr>
              <a:buSzPct val="70000"/>
              <a:buFont typeface="Wingdings 2" pitchFamily="18" charset="2"/>
              <a:buChar char=""/>
              <a:defRPr sz="2000" baseline="0">
                <a:latin typeface="Arial" pitchFamily="34" charset="0"/>
                <a:cs typeface="Arial" pitchFamily="34" charset="0"/>
              </a:defRPr>
            </a:lvl3pPr>
            <a:lvl4pPr marL="1714500" indent="-342900">
              <a:buClr>
                <a:srgbClr val="993720"/>
              </a:buClr>
              <a:buFont typeface="Wingdings" pitchFamily="2" charset="2"/>
              <a:buChar cha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4"/>
          <p:cNvSpPr>
            <a:spLocks noGrp="1"/>
          </p:cNvSpPr>
          <p:nvPr>
            <p:ph type="ftr" sz="quarter" idx="11"/>
          </p:nvPr>
        </p:nvSpPr>
        <p:spPr>
          <a:xfrm>
            <a:off x="0" y="6637792"/>
            <a:ext cx="2590800" cy="257176"/>
          </a:xfrm>
          <a:prstGeom prst="rect">
            <a:avLst/>
          </a:prstGeom>
        </p:spPr>
        <p:txBody>
          <a:bodyPr/>
          <a:lstStyle>
            <a:lvl1pPr algn="l">
              <a:defRPr sz="1000" baseline="0">
                <a:solidFill>
                  <a:srgbClr val="898989"/>
                </a:solidFill>
                <a:latin typeface="Arial" pitchFamily="34" charset="0"/>
                <a:cs typeface="Arial" pitchFamily="34" charset="0"/>
              </a:defRPr>
            </a:lvl1pPr>
          </a:lstStyle>
          <a:p>
            <a:r>
              <a:rPr lang="en-US" dirty="0" smtClean="0"/>
              <a:t>© 2014. Arnall Golden Gregory LLP</a:t>
            </a:r>
            <a:endParaRPr lang="en-US" dirty="0"/>
          </a:p>
        </p:txBody>
      </p:sp>
      <p:sp>
        <p:nvSpPr>
          <p:cNvPr id="7" name="TextBox 6"/>
          <p:cNvSpPr txBox="1"/>
          <p:nvPr userDrawn="1"/>
        </p:nvSpPr>
        <p:spPr>
          <a:xfrm>
            <a:off x="4792216" y="6629400"/>
            <a:ext cx="341760" cy="246221"/>
          </a:xfrm>
          <a:prstGeom prst="rect">
            <a:avLst/>
          </a:prstGeom>
          <a:noFill/>
        </p:spPr>
        <p:txBody>
          <a:bodyPr wrap="none" rtlCol="0">
            <a:spAutoFit/>
          </a:bodyPr>
          <a:lstStyle/>
          <a:p>
            <a:fld id="{A60A1464-DAC0-4D6F-82AE-E8C1476172A1}" type="slidenum">
              <a:rPr lang="en-US" sz="1000" smtClean="0">
                <a:solidFill>
                  <a:schemeClr val="bg1">
                    <a:lumMod val="65000"/>
                  </a:schemeClr>
                </a:solidFill>
              </a:rPr>
              <a:t>‹#›</a:t>
            </a:fld>
            <a:endParaRPr lang="en-US" sz="1000" dirty="0">
              <a:solidFill>
                <a:schemeClr val="bg1">
                  <a:lumMod val="65000"/>
                </a:schemeClr>
              </a:solidFill>
            </a:endParaRPr>
          </a:p>
        </p:txBody>
      </p:sp>
    </p:spTree>
    <p:extLst>
      <p:ext uri="{BB962C8B-B14F-4D97-AF65-F5344CB8AC3E}">
        <p14:creationId xmlns:p14="http://schemas.microsoft.com/office/powerpoint/2010/main" val="291677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ody with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a:prstGeom prst="rect">
            <a:avLst/>
          </a:prstGeom>
        </p:spPr>
        <p:txBody>
          <a:bodyPr anchor="b" anchorCtr="0"/>
          <a:lstStyle>
            <a:lvl1pPr>
              <a:defRPr sz="3600">
                <a:solidFill>
                  <a:schemeClr val="bg1"/>
                </a:solidFill>
              </a:defRPr>
            </a:lvl1pPr>
          </a:lstStyle>
          <a:p>
            <a:r>
              <a:rPr lang="en-US" dirty="0" smtClean="0"/>
              <a:t>Click to add title. Title can be up to two lines long.</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noAutofit/>
          </a:bodyPr>
          <a:lstStyle>
            <a:lvl1pPr marL="457200" indent="-457200">
              <a:buClr>
                <a:schemeClr val="tx2"/>
              </a:buClr>
              <a:buFont typeface="+mj-lt"/>
              <a:buAutoNum type="arabicPeriod"/>
              <a:defRPr sz="2400">
                <a:latin typeface="Arial" pitchFamily="34" charset="0"/>
                <a:cs typeface="Arial" pitchFamily="34" charset="0"/>
              </a:defRPr>
            </a:lvl1pPr>
            <a:lvl2pPr marL="914400" indent="-457200">
              <a:buClr>
                <a:schemeClr val="tx2"/>
              </a:buClr>
              <a:buFont typeface="+mj-lt"/>
              <a:buAutoNum type="arabicPeriod"/>
              <a:defRPr sz="2000">
                <a:latin typeface="Arial" pitchFamily="34" charset="0"/>
                <a:cs typeface="Arial" pitchFamily="34" charset="0"/>
              </a:defRPr>
            </a:lvl2pPr>
            <a:lvl3pPr marL="1258888" indent="-457200">
              <a:buClr>
                <a:schemeClr val="tx2"/>
              </a:buClr>
              <a:buSzPct val="70000"/>
              <a:buFont typeface="+mj-lt"/>
              <a:buAutoNum type="arabicPeriod"/>
              <a:defRPr sz="2000" baseline="0">
                <a:latin typeface="Arial" pitchFamily="34" charset="0"/>
                <a:cs typeface="Arial" pitchFamily="34" charset="0"/>
              </a:defRPr>
            </a:lvl3pPr>
            <a:lvl4pPr marL="1828800" indent="-457200">
              <a:buClr>
                <a:schemeClr val="tx2"/>
              </a:buClr>
              <a:buFont typeface="+mj-lt"/>
              <a:buAutoNum type="arabicPeriod"/>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4"/>
          <p:cNvSpPr>
            <a:spLocks noGrp="1"/>
          </p:cNvSpPr>
          <p:nvPr>
            <p:ph type="ftr" sz="quarter" idx="11"/>
          </p:nvPr>
        </p:nvSpPr>
        <p:spPr>
          <a:xfrm>
            <a:off x="0" y="6637792"/>
            <a:ext cx="2590800" cy="257176"/>
          </a:xfrm>
          <a:prstGeom prst="rect">
            <a:avLst/>
          </a:prstGeom>
        </p:spPr>
        <p:txBody>
          <a:bodyPr/>
          <a:lstStyle>
            <a:lvl1pPr algn="l">
              <a:defRPr sz="1000" baseline="0">
                <a:solidFill>
                  <a:srgbClr val="898989"/>
                </a:solidFill>
                <a:latin typeface="Arial" pitchFamily="34" charset="0"/>
                <a:cs typeface="Arial" pitchFamily="34" charset="0"/>
              </a:defRPr>
            </a:lvl1pPr>
          </a:lstStyle>
          <a:p>
            <a:r>
              <a:rPr lang="en-US" dirty="0" smtClean="0"/>
              <a:t>© 2014. Arnall Golden Gregory LLP</a:t>
            </a:r>
            <a:endParaRPr lang="en-US" dirty="0"/>
          </a:p>
        </p:txBody>
      </p:sp>
      <p:sp>
        <p:nvSpPr>
          <p:cNvPr id="5" name="TextBox 4"/>
          <p:cNvSpPr txBox="1"/>
          <p:nvPr userDrawn="1"/>
        </p:nvSpPr>
        <p:spPr>
          <a:xfrm>
            <a:off x="4792216" y="6629400"/>
            <a:ext cx="341760" cy="246221"/>
          </a:xfrm>
          <a:prstGeom prst="rect">
            <a:avLst/>
          </a:prstGeom>
          <a:noFill/>
        </p:spPr>
        <p:txBody>
          <a:bodyPr wrap="none" rtlCol="0">
            <a:spAutoFit/>
          </a:bodyPr>
          <a:lstStyle/>
          <a:p>
            <a:fld id="{A60A1464-DAC0-4D6F-82AE-E8C1476172A1}" type="slidenum">
              <a:rPr lang="en-US" sz="1000" smtClean="0">
                <a:solidFill>
                  <a:schemeClr val="bg1">
                    <a:lumMod val="65000"/>
                  </a:schemeClr>
                </a:solidFill>
              </a:rPr>
              <a:t>‹#›</a:t>
            </a:fld>
            <a:endParaRPr lang="en-US" sz="1000" dirty="0">
              <a:solidFill>
                <a:schemeClr val="bg1">
                  <a:lumMod val="65000"/>
                </a:schemeClr>
              </a:solidFill>
            </a:endParaRPr>
          </a:p>
        </p:txBody>
      </p:sp>
    </p:spTree>
    <p:extLst>
      <p:ext uri="{BB962C8B-B14F-4D97-AF65-F5344CB8AC3E}">
        <p14:creationId xmlns:p14="http://schemas.microsoft.com/office/powerpoint/2010/main" val="229318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body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a:prstGeom prst="rect">
            <a:avLst/>
          </a:prstGeom>
        </p:spPr>
        <p:txBody>
          <a:bodyPr anchor="b" anchorCtr="0"/>
          <a:lstStyle>
            <a:lvl1pPr>
              <a:defRPr sz="3600">
                <a:solidFill>
                  <a:schemeClr val="bg1"/>
                </a:solidFill>
              </a:defRPr>
            </a:lvl1pPr>
          </a:lstStyle>
          <a:p>
            <a:r>
              <a:rPr lang="en-US" dirty="0" smtClean="0"/>
              <a:t>Click to add title. Title can be up to two lines long.</a:t>
            </a:r>
            <a:endParaRPr lang="en-US" dirty="0"/>
          </a:p>
        </p:txBody>
      </p:sp>
      <p:sp>
        <p:nvSpPr>
          <p:cNvPr id="3" name="Content Placeholder 2"/>
          <p:cNvSpPr>
            <a:spLocks noGrp="1"/>
          </p:cNvSpPr>
          <p:nvPr>
            <p:ph idx="1"/>
          </p:nvPr>
        </p:nvSpPr>
        <p:spPr>
          <a:xfrm>
            <a:off x="457200" y="1600200"/>
            <a:ext cx="3962400" cy="4525963"/>
          </a:xfrm>
          <a:prstGeom prst="rect">
            <a:avLst/>
          </a:prstGeom>
        </p:spPr>
        <p:txBody>
          <a:bodyPr>
            <a:noAutofit/>
          </a:bodyPr>
          <a:lstStyle>
            <a:lvl1pPr marL="457200" indent="-457200">
              <a:buClr>
                <a:srgbClr val="993720"/>
              </a:buClr>
              <a:buFont typeface="Wingdings" pitchFamily="2" charset="2"/>
              <a:buChar char="§"/>
              <a:defRPr sz="2400">
                <a:latin typeface="Arial" pitchFamily="34" charset="0"/>
                <a:cs typeface="Arial" pitchFamily="34" charset="0"/>
              </a:defRPr>
            </a:lvl1pPr>
            <a:lvl2pPr marL="801688" indent="-344488">
              <a:buClr>
                <a:srgbClr val="993720"/>
              </a:buClr>
              <a:defRPr sz="2000">
                <a:latin typeface="Arial" pitchFamily="34" charset="0"/>
                <a:cs typeface="Arial" pitchFamily="34" charset="0"/>
              </a:defRPr>
            </a:lvl2pPr>
            <a:lvl3pPr marL="1147763" indent="-346075">
              <a:buClr>
                <a:srgbClr val="993720"/>
              </a:buClr>
              <a:buSzPct val="70000"/>
              <a:buFont typeface="Wingdings 2" pitchFamily="18" charset="2"/>
              <a:buChar char=""/>
              <a:defRPr sz="2000" baseline="0">
                <a:latin typeface="Arial" pitchFamily="34" charset="0"/>
                <a:cs typeface="Arial" pitchFamily="34" charset="0"/>
              </a:defRPr>
            </a:lvl3pPr>
            <a:lvl4pPr marL="1714500" indent="-342900">
              <a:buClr>
                <a:srgbClr val="993720"/>
              </a:buClr>
              <a:buFont typeface="Wingdings" pitchFamily="2" charset="2"/>
              <a:buChar cha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4"/>
          <p:cNvSpPr>
            <a:spLocks noGrp="1"/>
          </p:cNvSpPr>
          <p:nvPr>
            <p:ph type="ftr" sz="quarter" idx="11"/>
          </p:nvPr>
        </p:nvSpPr>
        <p:spPr>
          <a:xfrm>
            <a:off x="0" y="6637792"/>
            <a:ext cx="2590800" cy="257176"/>
          </a:xfrm>
          <a:prstGeom prst="rect">
            <a:avLst/>
          </a:prstGeom>
        </p:spPr>
        <p:txBody>
          <a:bodyPr/>
          <a:lstStyle>
            <a:lvl1pPr algn="l">
              <a:defRPr sz="1000" baseline="0">
                <a:solidFill>
                  <a:srgbClr val="898989"/>
                </a:solidFill>
                <a:latin typeface="Arial" pitchFamily="34" charset="0"/>
                <a:cs typeface="Arial" pitchFamily="34" charset="0"/>
              </a:defRPr>
            </a:lvl1pPr>
          </a:lstStyle>
          <a:p>
            <a:r>
              <a:rPr lang="en-US" dirty="0" smtClean="0"/>
              <a:t>© 2014. Arnall Golden Gregory LLP</a:t>
            </a:r>
            <a:endParaRPr lang="en-US" dirty="0"/>
          </a:p>
        </p:txBody>
      </p:sp>
      <p:sp>
        <p:nvSpPr>
          <p:cNvPr id="5" name="Content Placeholder 2"/>
          <p:cNvSpPr>
            <a:spLocks noGrp="1"/>
          </p:cNvSpPr>
          <p:nvPr>
            <p:ph idx="12"/>
          </p:nvPr>
        </p:nvSpPr>
        <p:spPr>
          <a:xfrm>
            <a:off x="4648200" y="1600200"/>
            <a:ext cx="3962400" cy="4525963"/>
          </a:xfrm>
          <a:prstGeom prst="rect">
            <a:avLst/>
          </a:prstGeom>
        </p:spPr>
        <p:txBody>
          <a:bodyPr>
            <a:noAutofit/>
          </a:bodyPr>
          <a:lstStyle>
            <a:lvl1pPr marL="457200" indent="-457200">
              <a:buClr>
                <a:srgbClr val="993720"/>
              </a:buClr>
              <a:buFont typeface="Wingdings" pitchFamily="2" charset="2"/>
              <a:buChar char="§"/>
              <a:defRPr sz="2400">
                <a:latin typeface="Arial" pitchFamily="34" charset="0"/>
                <a:cs typeface="Arial" pitchFamily="34" charset="0"/>
              </a:defRPr>
            </a:lvl1pPr>
            <a:lvl2pPr marL="801688" indent="-344488">
              <a:buClr>
                <a:srgbClr val="993720"/>
              </a:buClr>
              <a:defRPr sz="2000">
                <a:latin typeface="Arial" pitchFamily="34" charset="0"/>
                <a:cs typeface="Arial" pitchFamily="34" charset="0"/>
              </a:defRPr>
            </a:lvl2pPr>
            <a:lvl3pPr marL="1147763" indent="-346075">
              <a:buClr>
                <a:srgbClr val="993720"/>
              </a:buClr>
              <a:buSzPct val="70000"/>
              <a:buFont typeface="Wingdings 2" pitchFamily="18" charset="2"/>
              <a:buChar char=""/>
              <a:defRPr sz="2000" baseline="0">
                <a:latin typeface="Arial" pitchFamily="34" charset="0"/>
                <a:cs typeface="Arial" pitchFamily="34" charset="0"/>
              </a:defRPr>
            </a:lvl3pPr>
            <a:lvl4pPr marL="1714500" indent="-342900">
              <a:buClr>
                <a:srgbClr val="993720"/>
              </a:buClr>
              <a:buFont typeface="Wingdings" pitchFamily="2" charset="2"/>
              <a:buChar cha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extBox 5"/>
          <p:cNvSpPr txBox="1"/>
          <p:nvPr userDrawn="1"/>
        </p:nvSpPr>
        <p:spPr>
          <a:xfrm>
            <a:off x="4792216" y="6629400"/>
            <a:ext cx="341760" cy="246221"/>
          </a:xfrm>
          <a:prstGeom prst="rect">
            <a:avLst/>
          </a:prstGeom>
          <a:noFill/>
        </p:spPr>
        <p:txBody>
          <a:bodyPr wrap="none" rtlCol="0">
            <a:spAutoFit/>
          </a:bodyPr>
          <a:lstStyle/>
          <a:p>
            <a:fld id="{A60A1464-DAC0-4D6F-82AE-E8C1476172A1}" type="slidenum">
              <a:rPr lang="en-US" sz="1000" smtClean="0">
                <a:solidFill>
                  <a:schemeClr val="bg1">
                    <a:lumMod val="65000"/>
                  </a:schemeClr>
                </a:solidFill>
              </a:rPr>
              <a:t>‹#›</a:t>
            </a:fld>
            <a:endParaRPr lang="en-US" sz="1000" dirty="0">
              <a:solidFill>
                <a:schemeClr val="bg1">
                  <a:lumMod val="65000"/>
                </a:schemeClr>
              </a:solidFill>
            </a:endParaRPr>
          </a:p>
        </p:txBody>
      </p:sp>
    </p:spTree>
    <p:extLst>
      <p:ext uri="{BB962C8B-B14F-4D97-AF65-F5344CB8AC3E}">
        <p14:creationId xmlns:p14="http://schemas.microsoft.com/office/powerpoint/2010/main" val="101702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body,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a:prstGeom prst="rect">
            <a:avLst/>
          </a:prstGeom>
        </p:spPr>
        <p:txBody>
          <a:bodyPr anchor="b" anchorCtr="0"/>
          <a:lstStyle>
            <a:lvl1pPr>
              <a:defRPr sz="3600">
                <a:solidFill>
                  <a:schemeClr val="bg1"/>
                </a:solidFill>
              </a:defRPr>
            </a:lvl1pPr>
          </a:lstStyle>
          <a:p>
            <a:r>
              <a:rPr lang="en-US" dirty="0" smtClean="0"/>
              <a:t>Click to add title. Title can be up to two lines long.</a:t>
            </a:r>
            <a:endParaRPr lang="en-US" dirty="0"/>
          </a:p>
        </p:txBody>
      </p:sp>
      <p:sp>
        <p:nvSpPr>
          <p:cNvPr id="3" name="Content Placeholder 2"/>
          <p:cNvSpPr>
            <a:spLocks noGrp="1"/>
          </p:cNvSpPr>
          <p:nvPr>
            <p:ph idx="1"/>
          </p:nvPr>
        </p:nvSpPr>
        <p:spPr>
          <a:xfrm>
            <a:off x="457200" y="1600200"/>
            <a:ext cx="5486400" cy="4525963"/>
          </a:xfrm>
          <a:prstGeom prst="rect">
            <a:avLst/>
          </a:prstGeom>
        </p:spPr>
        <p:txBody>
          <a:bodyPr>
            <a:noAutofit/>
          </a:bodyPr>
          <a:lstStyle>
            <a:lvl1pPr marL="457200" indent="-457200">
              <a:buClr>
                <a:srgbClr val="993720"/>
              </a:buClr>
              <a:buFont typeface="Wingdings" pitchFamily="2" charset="2"/>
              <a:buChar char="§"/>
              <a:defRPr sz="2400">
                <a:latin typeface="Arial" pitchFamily="34" charset="0"/>
                <a:cs typeface="Arial" pitchFamily="34" charset="0"/>
              </a:defRPr>
            </a:lvl1pPr>
            <a:lvl2pPr marL="801688" indent="-344488">
              <a:buClr>
                <a:srgbClr val="993720"/>
              </a:buClr>
              <a:defRPr sz="2000">
                <a:latin typeface="Arial" pitchFamily="34" charset="0"/>
                <a:cs typeface="Arial" pitchFamily="34" charset="0"/>
              </a:defRPr>
            </a:lvl2pPr>
            <a:lvl3pPr marL="1147763" indent="-346075">
              <a:buClr>
                <a:srgbClr val="993720"/>
              </a:buClr>
              <a:buSzPct val="70000"/>
              <a:buFont typeface="Wingdings 2" pitchFamily="18" charset="2"/>
              <a:buChar char=""/>
              <a:defRPr sz="2000" baseline="0">
                <a:latin typeface="Arial" pitchFamily="34" charset="0"/>
                <a:cs typeface="Arial" pitchFamily="34" charset="0"/>
              </a:defRPr>
            </a:lvl3pPr>
            <a:lvl4pPr marL="1714500" indent="-342900">
              <a:buClr>
                <a:srgbClr val="993720"/>
              </a:buClr>
              <a:buFont typeface="Wingdings" pitchFamily="2" charset="2"/>
              <a:buChar cha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4"/>
          <p:cNvSpPr>
            <a:spLocks noGrp="1"/>
          </p:cNvSpPr>
          <p:nvPr>
            <p:ph type="ftr" sz="quarter" idx="11"/>
          </p:nvPr>
        </p:nvSpPr>
        <p:spPr>
          <a:xfrm>
            <a:off x="0" y="6656832"/>
            <a:ext cx="2590800" cy="257176"/>
          </a:xfrm>
          <a:prstGeom prst="rect">
            <a:avLst/>
          </a:prstGeom>
        </p:spPr>
        <p:txBody>
          <a:bodyPr/>
          <a:lstStyle>
            <a:lvl1pPr algn="l">
              <a:defRPr sz="1000" baseline="0">
                <a:solidFill>
                  <a:srgbClr val="898989"/>
                </a:solidFill>
                <a:latin typeface="Arial" pitchFamily="34" charset="0"/>
                <a:cs typeface="Arial" pitchFamily="34" charset="0"/>
              </a:defRPr>
            </a:lvl1pPr>
          </a:lstStyle>
          <a:p>
            <a:r>
              <a:rPr lang="en-US" dirty="0" smtClean="0"/>
              <a:t>© 2014. Arnall Golden Gregory LLP</a:t>
            </a:r>
            <a:endParaRPr lang="en-US" dirty="0"/>
          </a:p>
        </p:txBody>
      </p:sp>
      <p:sp>
        <p:nvSpPr>
          <p:cNvPr id="8" name="Chart Placeholder 7"/>
          <p:cNvSpPr>
            <a:spLocks noGrp="1"/>
          </p:cNvSpPr>
          <p:nvPr>
            <p:ph type="chart" sz="quarter" idx="13"/>
          </p:nvPr>
        </p:nvSpPr>
        <p:spPr>
          <a:xfrm>
            <a:off x="6096000" y="1600200"/>
            <a:ext cx="2590800" cy="4495800"/>
          </a:xfrm>
          <a:prstGeom prst="rect">
            <a:avLst/>
          </a:prstGeom>
        </p:spPr>
        <p:txBody>
          <a:bodyPr>
            <a:noAutofit/>
          </a:bodyPr>
          <a:lstStyle>
            <a:lvl1pPr>
              <a:defRPr sz="2400">
                <a:latin typeface="Arial" pitchFamily="34" charset="0"/>
                <a:cs typeface="Arial" pitchFamily="34" charset="0"/>
              </a:defRPr>
            </a:lvl1pPr>
          </a:lstStyle>
          <a:p>
            <a:endParaRPr lang="en-US" dirty="0"/>
          </a:p>
        </p:txBody>
      </p:sp>
      <p:sp>
        <p:nvSpPr>
          <p:cNvPr id="6" name="TextBox 5"/>
          <p:cNvSpPr txBox="1"/>
          <p:nvPr userDrawn="1"/>
        </p:nvSpPr>
        <p:spPr>
          <a:xfrm>
            <a:off x="4792216" y="6629400"/>
            <a:ext cx="341760" cy="246221"/>
          </a:xfrm>
          <a:prstGeom prst="rect">
            <a:avLst/>
          </a:prstGeom>
          <a:noFill/>
        </p:spPr>
        <p:txBody>
          <a:bodyPr wrap="none" rtlCol="0">
            <a:spAutoFit/>
          </a:bodyPr>
          <a:lstStyle/>
          <a:p>
            <a:fld id="{A60A1464-DAC0-4D6F-82AE-E8C1476172A1}" type="slidenum">
              <a:rPr lang="en-US" sz="1000" smtClean="0">
                <a:solidFill>
                  <a:schemeClr val="bg1">
                    <a:lumMod val="65000"/>
                  </a:schemeClr>
                </a:solidFill>
              </a:rPr>
              <a:t>‹#›</a:t>
            </a:fld>
            <a:endParaRPr lang="en-US" sz="1000" dirty="0">
              <a:solidFill>
                <a:schemeClr val="bg1">
                  <a:lumMod val="65000"/>
                </a:schemeClr>
              </a:solidFill>
            </a:endParaRPr>
          </a:p>
        </p:txBody>
      </p:sp>
    </p:spTree>
    <p:extLst>
      <p:ext uri="{BB962C8B-B14F-4D97-AF65-F5344CB8AC3E}">
        <p14:creationId xmlns:p14="http://schemas.microsoft.com/office/powerpoint/2010/main" val="164999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762000"/>
            <a:ext cx="8229600" cy="533400"/>
          </a:xfrm>
          <a:prstGeom prst="rect">
            <a:avLst/>
          </a:prstGeom>
        </p:spPr>
        <p:txBody>
          <a:bodyPr/>
          <a:lstStyle>
            <a:lvl1pPr>
              <a:defRPr sz="3200">
                <a:solidFill>
                  <a:schemeClr val="bg1"/>
                </a:solidFill>
              </a:defRPr>
            </a:lvl1pPr>
          </a:lstStyle>
          <a:p>
            <a:r>
              <a:rPr lang="en-US" dirty="0" smtClean="0"/>
              <a:t>Subtitle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noAutofit/>
          </a:bodyPr>
          <a:lstStyle>
            <a:lvl1pPr marL="457200" indent="-457200">
              <a:buClr>
                <a:srgbClr val="993720"/>
              </a:buClr>
              <a:buFont typeface="Wingdings" pitchFamily="2" charset="2"/>
              <a:buChar char="§"/>
              <a:defRPr sz="2400">
                <a:latin typeface="Arial" pitchFamily="34" charset="0"/>
                <a:cs typeface="Arial" pitchFamily="34" charset="0"/>
              </a:defRPr>
            </a:lvl1pPr>
            <a:lvl2pPr marL="801688" indent="-344488">
              <a:buClr>
                <a:srgbClr val="993720"/>
              </a:buClr>
              <a:defRPr sz="2000">
                <a:latin typeface="Arial" pitchFamily="34" charset="0"/>
                <a:cs typeface="Arial" pitchFamily="34" charset="0"/>
              </a:defRPr>
            </a:lvl2pPr>
            <a:lvl3pPr marL="1147763" indent="-346075">
              <a:buClr>
                <a:srgbClr val="993720"/>
              </a:buClr>
              <a:buSzPct val="70000"/>
              <a:buFont typeface="Wingdings 2" pitchFamily="18" charset="2"/>
              <a:buChar char=""/>
              <a:defRPr sz="2000" baseline="0">
                <a:latin typeface="Arial" pitchFamily="34" charset="0"/>
                <a:cs typeface="Arial" pitchFamily="34" charset="0"/>
              </a:defRPr>
            </a:lvl3pPr>
            <a:lvl4pPr marL="1714500" indent="-342900">
              <a:buClr>
                <a:srgbClr val="993720"/>
              </a:buClr>
              <a:buFont typeface="Wingdings" pitchFamily="2" charset="2"/>
              <a:buChar cha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4"/>
          <p:cNvSpPr>
            <a:spLocks noGrp="1"/>
          </p:cNvSpPr>
          <p:nvPr>
            <p:ph type="ftr" sz="quarter" idx="11"/>
          </p:nvPr>
        </p:nvSpPr>
        <p:spPr>
          <a:xfrm>
            <a:off x="0" y="6637792"/>
            <a:ext cx="2590800" cy="257176"/>
          </a:xfrm>
          <a:prstGeom prst="rect">
            <a:avLst/>
          </a:prstGeom>
        </p:spPr>
        <p:txBody>
          <a:bodyPr/>
          <a:lstStyle>
            <a:lvl1pPr algn="l">
              <a:defRPr sz="1000" baseline="0">
                <a:solidFill>
                  <a:srgbClr val="898989"/>
                </a:solidFill>
                <a:latin typeface="Arial" pitchFamily="34" charset="0"/>
                <a:cs typeface="Arial" pitchFamily="34" charset="0"/>
              </a:defRPr>
            </a:lvl1pPr>
          </a:lstStyle>
          <a:p>
            <a:r>
              <a:rPr lang="en-US" dirty="0" smtClean="0"/>
              <a:t>© 2014. Arnall Golden Gregory LLP</a:t>
            </a:r>
            <a:endParaRPr lang="en-US" dirty="0"/>
          </a:p>
        </p:txBody>
      </p:sp>
      <p:sp>
        <p:nvSpPr>
          <p:cNvPr id="7" name="Text Placeholder 6"/>
          <p:cNvSpPr>
            <a:spLocks noGrp="1"/>
          </p:cNvSpPr>
          <p:nvPr>
            <p:ph type="body" sz="quarter" idx="12" hasCustomPrompt="1"/>
          </p:nvPr>
        </p:nvSpPr>
        <p:spPr>
          <a:xfrm>
            <a:off x="533400" y="228600"/>
            <a:ext cx="8229600" cy="533400"/>
          </a:xfrm>
          <a:prstGeom prst="rect">
            <a:avLst/>
          </a:prstGeom>
        </p:spPr>
        <p:txBody>
          <a:bodyPr/>
          <a:lstStyle>
            <a:lvl1pPr>
              <a:defRPr sz="2800">
                <a:solidFill>
                  <a:schemeClr val="bg1">
                    <a:lumMod val="75000"/>
                  </a:schemeClr>
                </a:solidFill>
              </a:defRPr>
            </a:lvl1pPr>
          </a:lstStyle>
          <a:p>
            <a:pPr lvl="0"/>
            <a:r>
              <a:rPr lang="en-US" dirty="0" smtClean="0"/>
              <a:t>Title</a:t>
            </a:r>
            <a:endParaRPr lang="en-US" dirty="0"/>
          </a:p>
        </p:txBody>
      </p:sp>
      <p:sp>
        <p:nvSpPr>
          <p:cNvPr id="6" name="TextBox 5"/>
          <p:cNvSpPr txBox="1"/>
          <p:nvPr userDrawn="1"/>
        </p:nvSpPr>
        <p:spPr>
          <a:xfrm>
            <a:off x="4792216" y="6629400"/>
            <a:ext cx="341760" cy="246221"/>
          </a:xfrm>
          <a:prstGeom prst="rect">
            <a:avLst/>
          </a:prstGeom>
          <a:noFill/>
        </p:spPr>
        <p:txBody>
          <a:bodyPr wrap="none" rtlCol="0">
            <a:spAutoFit/>
          </a:bodyPr>
          <a:lstStyle/>
          <a:p>
            <a:fld id="{A60A1464-DAC0-4D6F-82AE-E8C1476172A1}" type="slidenum">
              <a:rPr lang="en-US" sz="1000" smtClean="0">
                <a:solidFill>
                  <a:schemeClr val="bg1">
                    <a:lumMod val="65000"/>
                  </a:schemeClr>
                </a:solidFill>
              </a:rPr>
              <a:t>‹#›</a:t>
            </a:fld>
            <a:endParaRPr lang="en-US" sz="1000" dirty="0">
              <a:solidFill>
                <a:schemeClr val="bg1">
                  <a:lumMod val="65000"/>
                </a:schemeClr>
              </a:solidFill>
            </a:endParaRPr>
          </a:p>
        </p:txBody>
      </p:sp>
    </p:spTree>
    <p:extLst>
      <p:ext uri="{BB962C8B-B14F-4D97-AF65-F5344CB8AC3E}">
        <p14:creationId xmlns:p14="http://schemas.microsoft.com/office/powerpoint/2010/main" val="7034117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a:prstGeom prst="rect">
            <a:avLst/>
          </a:prstGeom>
        </p:spPr>
        <p:txBody>
          <a:bodyPr anchor="b" anchorCtr="0"/>
          <a:lstStyle>
            <a:lvl1pPr>
              <a:defRPr sz="3600">
                <a:solidFill>
                  <a:schemeClr val="bg1"/>
                </a:solidFill>
              </a:defRPr>
            </a:lvl1pPr>
          </a:lstStyle>
          <a:p>
            <a:r>
              <a:rPr lang="en-US" dirty="0" smtClean="0"/>
              <a:t>Click to add title. Title can be up to two lines long.</a:t>
            </a:r>
            <a:endParaRPr lang="en-US" dirty="0"/>
          </a:p>
        </p:txBody>
      </p:sp>
      <p:sp>
        <p:nvSpPr>
          <p:cNvPr id="4" name="Footer Placeholder 4"/>
          <p:cNvSpPr>
            <a:spLocks noGrp="1"/>
          </p:cNvSpPr>
          <p:nvPr>
            <p:ph type="ftr" sz="quarter" idx="11"/>
          </p:nvPr>
        </p:nvSpPr>
        <p:spPr>
          <a:xfrm>
            <a:off x="0" y="6637792"/>
            <a:ext cx="2590800" cy="257176"/>
          </a:xfrm>
          <a:prstGeom prst="rect">
            <a:avLst/>
          </a:prstGeom>
        </p:spPr>
        <p:txBody>
          <a:bodyPr/>
          <a:lstStyle>
            <a:lvl1pPr algn="l">
              <a:defRPr sz="1000" baseline="0">
                <a:solidFill>
                  <a:srgbClr val="898989"/>
                </a:solidFill>
                <a:latin typeface="Arial" pitchFamily="34" charset="0"/>
                <a:cs typeface="Arial" pitchFamily="34" charset="0"/>
              </a:defRPr>
            </a:lvl1pPr>
          </a:lstStyle>
          <a:p>
            <a:r>
              <a:rPr lang="en-US" dirty="0" smtClean="0"/>
              <a:t>© 2014. Arnall Golden Gregory LLP</a:t>
            </a:r>
            <a:endParaRPr lang="en-US" dirty="0"/>
          </a:p>
        </p:txBody>
      </p:sp>
      <p:sp>
        <p:nvSpPr>
          <p:cNvPr id="5" name="TextBox 4"/>
          <p:cNvSpPr txBox="1"/>
          <p:nvPr userDrawn="1"/>
        </p:nvSpPr>
        <p:spPr>
          <a:xfrm>
            <a:off x="4792216" y="6629400"/>
            <a:ext cx="341760" cy="246221"/>
          </a:xfrm>
          <a:prstGeom prst="rect">
            <a:avLst/>
          </a:prstGeom>
          <a:noFill/>
        </p:spPr>
        <p:txBody>
          <a:bodyPr wrap="none" rtlCol="0">
            <a:spAutoFit/>
          </a:bodyPr>
          <a:lstStyle/>
          <a:p>
            <a:fld id="{A60A1464-DAC0-4D6F-82AE-E8C1476172A1}" type="slidenum">
              <a:rPr lang="en-US" sz="1000" smtClean="0">
                <a:solidFill>
                  <a:schemeClr val="bg1">
                    <a:lumMod val="65000"/>
                  </a:schemeClr>
                </a:solidFill>
              </a:rPr>
              <a:t>‹#›</a:t>
            </a:fld>
            <a:endParaRPr lang="en-US" sz="1000" dirty="0">
              <a:solidFill>
                <a:schemeClr val="bg1">
                  <a:lumMod val="65000"/>
                </a:schemeClr>
              </a:solidFill>
            </a:endParaRPr>
          </a:p>
        </p:txBody>
      </p:sp>
    </p:spTree>
    <p:extLst>
      <p:ext uri="{BB962C8B-B14F-4D97-AF65-F5344CB8AC3E}">
        <p14:creationId xmlns:p14="http://schemas.microsoft.com/office/powerpoint/2010/main" val="23498866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rgbClr val="99372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590800"/>
            <a:ext cx="7315200" cy="1676400"/>
          </a:xfrm>
          <a:prstGeom prst="rect">
            <a:avLst/>
          </a:prstGeom>
        </p:spPr>
        <p:txBody>
          <a:bodyPr anchor="b" anchorCtr="0">
            <a:noAutofit/>
          </a:bodyPr>
          <a:lstStyle>
            <a:lvl1pPr algn="l">
              <a:defRPr sz="3800" b="1">
                <a:solidFill>
                  <a:schemeClr val="bg1">
                    <a:lumMod val="95000"/>
                  </a:schemeClr>
                </a:solidFill>
                <a:latin typeface="Arial" pitchFamily="34" charset="0"/>
                <a:cs typeface="Arial" pitchFamily="34" charset="0"/>
              </a:defRPr>
            </a:lvl1pPr>
          </a:lstStyle>
          <a:p>
            <a:r>
              <a:rPr lang="en-US" dirty="0" smtClean="0"/>
              <a:t>Click to edit Master title style</a:t>
            </a:r>
            <a:endParaRPr lang="en-US" dirty="0"/>
          </a:p>
        </p:txBody>
      </p:sp>
      <p:cxnSp>
        <p:nvCxnSpPr>
          <p:cNvPr id="4" name="Straight Connector 3"/>
          <p:cNvCxnSpPr/>
          <p:nvPr userDrawn="1"/>
        </p:nvCxnSpPr>
        <p:spPr>
          <a:xfrm>
            <a:off x="1828800" y="4323874"/>
            <a:ext cx="7315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7109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6872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l" defTabSz="914400" rtl="0" eaLnBrk="1" latinLnBrk="0" hangingPunct="1">
        <a:spcBef>
          <a:spcPct val="0"/>
        </a:spcBef>
        <a:buNone/>
        <a:defRPr sz="4400" kern="1200">
          <a:solidFill>
            <a:schemeClr val="tx1">
              <a:lumMod val="75000"/>
              <a:lumOff val="25000"/>
            </a:schemeClr>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400" b="1" dirty="0" smtClean="0"/>
              <a:t>Tips </a:t>
            </a:r>
            <a:r>
              <a:rPr lang="en-US" sz="3400" b="1" dirty="0"/>
              <a:t>for “First Responder” </a:t>
            </a:r>
            <a:r>
              <a:rPr lang="en-US" sz="3400" b="1" dirty="0" smtClean="0"/>
              <a:t>Counsel</a:t>
            </a:r>
            <a:r>
              <a:rPr lang="en-US" sz="3600" b="1" dirty="0" smtClean="0"/>
              <a:t>:</a:t>
            </a:r>
            <a:br>
              <a:rPr lang="en-US" sz="3600" b="1" dirty="0" smtClean="0"/>
            </a:br>
            <a:r>
              <a:rPr lang="en-US" sz="3600" b="1" dirty="0" smtClean="0"/>
              <a:t>Navigating the Early Stages of a Government Investigation</a:t>
            </a:r>
            <a:endParaRPr lang="en-US" sz="3400" b="1" dirty="0"/>
          </a:p>
        </p:txBody>
      </p:sp>
      <p:sp>
        <p:nvSpPr>
          <p:cNvPr id="4" name="Subtitle 3"/>
          <p:cNvSpPr>
            <a:spLocks noGrp="1"/>
          </p:cNvSpPr>
          <p:nvPr>
            <p:ph type="subTitle" idx="1"/>
          </p:nvPr>
        </p:nvSpPr>
        <p:spPr>
          <a:xfrm>
            <a:off x="1163782" y="5181600"/>
            <a:ext cx="7620000" cy="838200"/>
          </a:xfrm>
        </p:spPr>
        <p:txBody>
          <a:bodyPr/>
          <a:lstStyle/>
          <a:p>
            <a:r>
              <a:rPr lang="en-US" sz="2800" b="1" dirty="0" smtClean="0"/>
              <a:t>Glenn P. Hendrix</a:t>
            </a:r>
          </a:p>
          <a:p>
            <a:r>
              <a:rPr lang="en-US" sz="2800" b="1" dirty="0" err="1" smtClean="0"/>
              <a:t>Arnall</a:t>
            </a:r>
            <a:r>
              <a:rPr lang="en-US" sz="2800" b="1" dirty="0" smtClean="0"/>
              <a:t> Golden Gregory LLP</a:t>
            </a:r>
          </a:p>
        </p:txBody>
      </p:sp>
    </p:spTree>
    <p:extLst>
      <p:ext uri="{BB962C8B-B14F-4D97-AF65-F5344CB8AC3E}">
        <p14:creationId xmlns:p14="http://schemas.microsoft.com/office/powerpoint/2010/main" val="1422120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Former Employees</a:t>
            </a:r>
            <a:endParaRPr lang="en-US" dirty="0"/>
          </a:p>
        </p:txBody>
      </p:sp>
      <p:sp>
        <p:nvSpPr>
          <p:cNvPr id="3" name="Content Placeholder 2"/>
          <p:cNvSpPr>
            <a:spLocks noGrp="1"/>
          </p:cNvSpPr>
          <p:nvPr>
            <p:ph idx="1"/>
          </p:nvPr>
        </p:nvSpPr>
        <p:spPr>
          <a:xfrm>
            <a:off x="457200" y="1524000"/>
            <a:ext cx="8229600" cy="4525963"/>
          </a:xfrm>
        </p:spPr>
        <p:txBody>
          <a:bodyPr/>
          <a:lstStyle/>
          <a:p>
            <a:r>
              <a:rPr lang="en-US" sz="2500" dirty="0"/>
              <a:t>The vast majority of reported decisions </a:t>
            </a:r>
            <a:r>
              <a:rPr lang="en-US" sz="2500" dirty="0" smtClean="0"/>
              <a:t>hold </a:t>
            </a:r>
            <a:r>
              <a:rPr lang="en-US" sz="2500" dirty="0"/>
              <a:t>that Rule 4.2 does not prohibit or restrict contact with former constituents. </a:t>
            </a:r>
          </a:p>
          <a:p>
            <a:r>
              <a:rPr lang="en-US" sz="2500" i="1" dirty="0" smtClean="0"/>
              <a:t>But see </a:t>
            </a:r>
            <a:r>
              <a:rPr lang="en-US" sz="2500" dirty="0"/>
              <a:t>Restatement</a:t>
            </a:r>
            <a:r>
              <a:rPr lang="en-US" sz="2500" i="1" dirty="0"/>
              <a:t> </a:t>
            </a:r>
            <a:r>
              <a:rPr lang="en-US" sz="2500" dirty="0"/>
              <a:t>(Third) of the Law Governing Lawyers, §100, Comment </a:t>
            </a:r>
            <a:r>
              <a:rPr lang="en-US" sz="2500" dirty="0" smtClean="0"/>
              <a:t>g (stating that in </a:t>
            </a:r>
            <a:r>
              <a:rPr lang="en-US" sz="2500" dirty="0"/>
              <a:t>certain unusual circumstances, such as a former employee consulting regularly with an organization's lawyer about the matter, a former employee may be covered by the no-contact </a:t>
            </a:r>
            <a:r>
              <a:rPr lang="en-US" sz="2500" dirty="0" smtClean="0"/>
              <a:t>rule).</a:t>
            </a:r>
          </a:p>
          <a:p>
            <a:pPr lvl="1"/>
            <a:r>
              <a:rPr lang="en-US" i="1" dirty="0" smtClean="0"/>
              <a:t>See also Public</a:t>
            </a:r>
            <a:r>
              <a:rPr lang="en-US" dirty="0"/>
              <a:t> </a:t>
            </a:r>
            <a:r>
              <a:rPr lang="en-US" i="1" dirty="0"/>
              <a:t>Serv. Elec. &amp; Gas Co. v. </a:t>
            </a:r>
            <a:r>
              <a:rPr lang="en-US" i="1" dirty="0" smtClean="0"/>
              <a:t>Assoc. </a:t>
            </a:r>
            <a:r>
              <a:rPr lang="en-US" i="1" dirty="0"/>
              <a:t>Elec. &amp; Gas Ins. Serv. Ltd.,</a:t>
            </a:r>
            <a:r>
              <a:rPr lang="en-US" dirty="0"/>
              <a:t> 745 F. </a:t>
            </a:r>
            <a:r>
              <a:rPr lang="en-US" dirty="0" smtClean="0"/>
              <a:t>Supp. </a:t>
            </a:r>
            <a:r>
              <a:rPr lang="en-US" dirty="0"/>
              <a:t>1037 (D.N.J. 1990); </a:t>
            </a:r>
            <a:r>
              <a:rPr lang="en-US" i="1" dirty="0"/>
              <a:t>Porter v. Arco Metals Co</a:t>
            </a:r>
            <a:r>
              <a:rPr lang="en-US" dirty="0"/>
              <a:t>., 642 F. Supp. 1116 (D. Mont. 1986); </a:t>
            </a:r>
            <a:r>
              <a:rPr lang="en-US" i="1" dirty="0" err="1"/>
              <a:t>Amarin</a:t>
            </a:r>
            <a:r>
              <a:rPr lang="en-US" i="1" dirty="0"/>
              <a:t> Plastics Inc. v. Maryland Cup Corp</a:t>
            </a:r>
            <a:r>
              <a:rPr lang="en-US" i="1" dirty="0" smtClean="0"/>
              <a:t>.,</a:t>
            </a:r>
            <a:r>
              <a:rPr lang="en-US" dirty="0"/>
              <a:t> 116 F.R.D. 36 (D. Mass. 1987). </a:t>
            </a:r>
          </a:p>
        </p:txBody>
      </p:sp>
    </p:spTree>
    <p:extLst>
      <p:ext uri="{BB962C8B-B14F-4D97-AF65-F5344CB8AC3E}">
        <p14:creationId xmlns:p14="http://schemas.microsoft.com/office/powerpoint/2010/main" val="1689176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Can </a:t>
            </a:r>
            <a:r>
              <a:rPr lang="en-US" sz="3200" dirty="0" smtClean="0"/>
              <a:t>Agents Interview </a:t>
            </a:r>
            <a:r>
              <a:rPr lang="en-US" sz="3200" dirty="0"/>
              <a:t>Corporate Employees </a:t>
            </a:r>
            <a:r>
              <a:rPr lang="en-US" sz="3200" dirty="0" smtClean="0"/>
              <a:t>Without the Company’s Knowledge?</a:t>
            </a:r>
            <a:endParaRPr lang="en-US" sz="3200" dirty="0"/>
          </a:p>
        </p:txBody>
      </p:sp>
      <p:sp>
        <p:nvSpPr>
          <p:cNvPr id="3" name="Content Placeholder 2"/>
          <p:cNvSpPr>
            <a:spLocks noGrp="1"/>
          </p:cNvSpPr>
          <p:nvPr>
            <p:ph idx="1"/>
          </p:nvPr>
        </p:nvSpPr>
        <p:spPr/>
        <p:txBody>
          <a:bodyPr/>
          <a:lstStyle/>
          <a:p>
            <a:r>
              <a:rPr lang="en-US" sz="2800" dirty="0" smtClean="0"/>
              <a:t>McDade-Murtha Amendment, 28 </a:t>
            </a:r>
            <a:r>
              <a:rPr lang="en-US" sz="2800" dirty="0"/>
              <a:t>U.S.C. § </a:t>
            </a:r>
            <a:r>
              <a:rPr lang="en-US" sz="2800" dirty="0" smtClean="0"/>
              <a:t>530B (1998).</a:t>
            </a:r>
          </a:p>
          <a:p>
            <a:pPr lvl="1"/>
            <a:r>
              <a:rPr lang="en-US" sz="2800" dirty="0"/>
              <a:t>Requires federal prosecutors to follow state and federal rules of professional responsibility in effect in the states where they conduct their activities and in which they are licensed to practice. </a:t>
            </a:r>
          </a:p>
          <a:p>
            <a:pPr lvl="2"/>
            <a:r>
              <a:rPr lang="en-US" sz="2800" i="1" dirty="0" smtClean="0"/>
              <a:t>See </a:t>
            </a:r>
            <a:r>
              <a:rPr lang="en-US" sz="2800" i="1" dirty="0"/>
              <a:t>also </a:t>
            </a:r>
            <a:r>
              <a:rPr lang="en-US" sz="2800" dirty="0"/>
              <a:t>28 C.F.R. § 77</a:t>
            </a:r>
            <a:r>
              <a:rPr lang="en-US" sz="2800" dirty="0" smtClean="0"/>
              <a:t>.</a:t>
            </a:r>
          </a:p>
          <a:p>
            <a:r>
              <a:rPr lang="en-US" sz="2800" dirty="0" smtClean="0"/>
              <a:t>The rule applies to DOJ lawyer-directed agents</a:t>
            </a:r>
            <a:r>
              <a:rPr lang="en-US" sz="2800" dirty="0"/>
              <a:t>. </a:t>
            </a:r>
            <a:endParaRPr lang="en-US" sz="2800" dirty="0" smtClean="0"/>
          </a:p>
          <a:p>
            <a:pPr lvl="2"/>
            <a:r>
              <a:rPr lang="en-US" sz="2800" i="1" dirty="0" smtClean="0"/>
              <a:t>See</a:t>
            </a:r>
            <a:r>
              <a:rPr lang="en-US" sz="2800" dirty="0" smtClean="0"/>
              <a:t> ABA </a:t>
            </a:r>
            <a:r>
              <a:rPr lang="en-US" sz="2800" dirty="0"/>
              <a:t>Opinion 95-396. </a:t>
            </a:r>
          </a:p>
          <a:p>
            <a:pPr marL="0" indent="0">
              <a:buNone/>
            </a:pPr>
            <a:endParaRPr lang="en-US" sz="2500" dirty="0"/>
          </a:p>
          <a:p>
            <a:endParaRPr lang="en-US" dirty="0"/>
          </a:p>
          <a:p>
            <a:endParaRPr lang="en-US" dirty="0"/>
          </a:p>
        </p:txBody>
      </p:sp>
    </p:spTree>
    <p:extLst>
      <p:ext uri="{BB962C8B-B14F-4D97-AF65-F5344CB8AC3E}">
        <p14:creationId xmlns:p14="http://schemas.microsoft.com/office/powerpoint/2010/main" val="2710454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“Authorized by Law”</a:t>
            </a:r>
            <a:endParaRPr lang="en-US" dirty="0"/>
          </a:p>
        </p:txBody>
      </p:sp>
      <p:sp>
        <p:nvSpPr>
          <p:cNvPr id="3" name="Content Placeholder 2"/>
          <p:cNvSpPr>
            <a:spLocks noGrp="1"/>
          </p:cNvSpPr>
          <p:nvPr>
            <p:ph idx="1"/>
          </p:nvPr>
        </p:nvSpPr>
        <p:spPr/>
        <p:txBody>
          <a:bodyPr/>
          <a:lstStyle/>
          <a:p>
            <a:r>
              <a:rPr lang="en-US" sz="2800" dirty="0" smtClean="0"/>
              <a:t>Rule 4.2 authorized-by-law exception:  “[A] </a:t>
            </a:r>
            <a:r>
              <a:rPr lang="en-US" sz="2800" dirty="0"/>
              <a:t>lawyer shall not communicate </a:t>
            </a:r>
            <a:r>
              <a:rPr lang="en-US" sz="2800" dirty="0" smtClean="0"/>
              <a:t>… with </a:t>
            </a:r>
            <a:r>
              <a:rPr lang="en-US" sz="2800" dirty="0"/>
              <a:t>a person the lawyer knows to be represented by another lawyer in the matter, </a:t>
            </a:r>
            <a:r>
              <a:rPr lang="en-US" sz="2800" i="1" dirty="0"/>
              <a:t>unless </a:t>
            </a:r>
            <a:r>
              <a:rPr lang="en-US" sz="2800" dirty="0"/>
              <a:t>the lawyer has the consent of the other lawyer or is </a:t>
            </a:r>
            <a:r>
              <a:rPr lang="en-US" sz="2800" i="1" dirty="0"/>
              <a:t>authorized to do so by law </a:t>
            </a:r>
            <a:r>
              <a:rPr lang="en-US" sz="2800" dirty="0"/>
              <a:t>or a court </a:t>
            </a:r>
            <a:r>
              <a:rPr lang="en-US" sz="2800" dirty="0" smtClean="0"/>
              <a:t>order”).</a:t>
            </a:r>
          </a:p>
          <a:p>
            <a:r>
              <a:rPr lang="en-US" sz="2800" dirty="0" smtClean="0"/>
              <a:t>When </a:t>
            </a:r>
            <a:r>
              <a:rPr lang="en-US" sz="2800" dirty="0"/>
              <a:t>is a communication with a government agent “authorized by law”?</a:t>
            </a:r>
          </a:p>
          <a:p>
            <a:r>
              <a:rPr lang="en-US" sz="2800" dirty="0"/>
              <a:t>Does “authorized by law” mean specifically permitted or merely not prohibited?  </a:t>
            </a:r>
          </a:p>
          <a:p>
            <a:endParaRPr lang="en-US" dirty="0"/>
          </a:p>
        </p:txBody>
      </p:sp>
    </p:spTree>
    <p:extLst>
      <p:ext uri="{BB962C8B-B14F-4D97-AF65-F5344CB8AC3E}">
        <p14:creationId xmlns:p14="http://schemas.microsoft.com/office/powerpoint/2010/main" val="113346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Can A</a:t>
            </a:r>
            <a:r>
              <a:rPr lang="en-US" sz="3100" dirty="0" smtClean="0"/>
              <a:t>gents </a:t>
            </a:r>
            <a:r>
              <a:rPr lang="en-US" sz="3100" dirty="0"/>
              <a:t>Interview Corporate Employees </a:t>
            </a:r>
            <a:r>
              <a:rPr lang="en-US" sz="3100" dirty="0" smtClean="0"/>
              <a:t>Without the Company’s Knowledge?</a:t>
            </a:r>
            <a:endParaRPr lang="en-US" sz="3100" dirty="0"/>
          </a:p>
        </p:txBody>
      </p:sp>
      <p:sp>
        <p:nvSpPr>
          <p:cNvPr id="3" name="Content Placeholder 2"/>
          <p:cNvSpPr>
            <a:spLocks noGrp="1"/>
          </p:cNvSpPr>
          <p:nvPr>
            <p:ph idx="1"/>
          </p:nvPr>
        </p:nvSpPr>
        <p:spPr>
          <a:xfrm>
            <a:off x="381000" y="1447800"/>
            <a:ext cx="8305800" cy="4678363"/>
          </a:xfrm>
        </p:spPr>
        <p:txBody>
          <a:bodyPr/>
          <a:lstStyle/>
          <a:p>
            <a:r>
              <a:rPr lang="en-US" dirty="0" smtClean="0"/>
              <a:t>Rule </a:t>
            </a:r>
            <a:r>
              <a:rPr lang="en-US" dirty="0"/>
              <a:t>4.2 does not define “authorized by law.” </a:t>
            </a:r>
            <a:endParaRPr lang="en-US" dirty="0" smtClean="0"/>
          </a:p>
          <a:p>
            <a:r>
              <a:rPr lang="en-US" dirty="0" smtClean="0"/>
              <a:t>Comment </a:t>
            </a:r>
            <a:r>
              <a:rPr lang="en-US" dirty="0"/>
              <a:t>5 states:  </a:t>
            </a:r>
          </a:p>
          <a:p>
            <a:pPr lvl="1"/>
            <a:r>
              <a:rPr lang="en-US" sz="2300" dirty="0"/>
              <a:t>“Communications authorized by law may also include investigative activities of lawyers representing governmental entities, directly or through investigative agents, prior to the commencement of criminal or civil enforcement proceedings. </a:t>
            </a:r>
            <a:r>
              <a:rPr lang="en-US" sz="2300" dirty="0" smtClean="0"/>
              <a:t> When </a:t>
            </a:r>
            <a:r>
              <a:rPr lang="en-US" sz="2300" dirty="0"/>
              <a:t>communicating with the accused in a criminal matter, a government lawyer must comply with this Rule in addition to honoring the constitutional rights of the accused. </a:t>
            </a:r>
            <a:r>
              <a:rPr lang="en-US" sz="2300" dirty="0" smtClean="0"/>
              <a:t> The </a:t>
            </a:r>
            <a:r>
              <a:rPr lang="en-US" sz="2300" dirty="0"/>
              <a:t>fact that a communication does not violate a state or federal constitutional right is insufficient to establish that the communication is permissible under this Rule</a:t>
            </a:r>
            <a:r>
              <a:rPr lang="en-US" sz="2300" dirty="0" smtClean="0"/>
              <a:t>.”</a:t>
            </a:r>
            <a:endParaRPr lang="en-US" sz="2300" dirty="0"/>
          </a:p>
        </p:txBody>
      </p:sp>
    </p:spTree>
    <p:extLst>
      <p:ext uri="{BB962C8B-B14F-4D97-AF65-F5344CB8AC3E}">
        <p14:creationId xmlns:p14="http://schemas.microsoft.com/office/powerpoint/2010/main" val="4046390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Can </a:t>
            </a:r>
            <a:r>
              <a:rPr lang="en-US" sz="3100" dirty="0" smtClean="0"/>
              <a:t>Agents Interview </a:t>
            </a:r>
            <a:r>
              <a:rPr lang="en-US" sz="3100" dirty="0"/>
              <a:t>Corporate Employees </a:t>
            </a:r>
            <a:r>
              <a:rPr lang="en-US" sz="3100" dirty="0" smtClean="0"/>
              <a:t>Without the Company’s Knowledge?</a:t>
            </a:r>
            <a:endParaRPr lang="en-US" sz="3100" dirty="0"/>
          </a:p>
        </p:txBody>
      </p:sp>
      <p:sp>
        <p:nvSpPr>
          <p:cNvPr id="3" name="Content Placeholder 2"/>
          <p:cNvSpPr>
            <a:spLocks noGrp="1"/>
          </p:cNvSpPr>
          <p:nvPr>
            <p:ph idx="1"/>
          </p:nvPr>
        </p:nvSpPr>
        <p:spPr>
          <a:xfrm>
            <a:off x="457200" y="1676400"/>
            <a:ext cx="8229600" cy="4449763"/>
          </a:xfrm>
        </p:spPr>
        <p:txBody>
          <a:bodyPr/>
          <a:lstStyle/>
          <a:p>
            <a:r>
              <a:rPr lang="en-US" sz="3200" dirty="0"/>
              <a:t>ABA rejected amendments to Rule 4.2 in 2002 that would have authorized communications </a:t>
            </a:r>
            <a:r>
              <a:rPr lang="en-US" sz="3200" dirty="0" smtClean="0"/>
              <a:t>by government lawyer-directed agents </a:t>
            </a:r>
            <a:r>
              <a:rPr lang="en-US" sz="3200" dirty="0"/>
              <a:t>prior to </a:t>
            </a:r>
            <a:r>
              <a:rPr lang="en-US" sz="3200" dirty="0" smtClean="0"/>
              <a:t>formal </a:t>
            </a:r>
            <a:r>
              <a:rPr lang="en-US" sz="3200" dirty="0"/>
              <a:t>law enforcement proceedings.</a:t>
            </a:r>
          </a:p>
          <a:p>
            <a:r>
              <a:rPr lang="en-US" sz="3200" dirty="0" smtClean="0"/>
              <a:t>Nevertheless, a number of </a:t>
            </a:r>
            <a:r>
              <a:rPr lang="en-US" sz="3200" dirty="0"/>
              <a:t>courts </a:t>
            </a:r>
            <a:r>
              <a:rPr lang="en-US" sz="3200" dirty="0" smtClean="0"/>
              <a:t>reach the same result by interpreting the </a:t>
            </a:r>
            <a:r>
              <a:rPr lang="en-US" sz="3200" dirty="0"/>
              <a:t>no-contact rule </a:t>
            </a:r>
            <a:r>
              <a:rPr lang="en-US" sz="3200" dirty="0" smtClean="0"/>
              <a:t>to be co-extensive </a:t>
            </a:r>
            <a:r>
              <a:rPr lang="en-US" sz="3200" dirty="0"/>
              <a:t>with the Sixth Amendment’s right to </a:t>
            </a:r>
            <a:r>
              <a:rPr lang="en-US" sz="3200" dirty="0" smtClean="0"/>
              <a:t>counsel.</a:t>
            </a:r>
          </a:p>
          <a:p>
            <a:pPr marL="0" indent="0">
              <a:buNone/>
            </a:pPr>
            <a:endParaRPr lang="en-US" dirty="0"/>
          </a:p>
          <a:p>
            <a:endParaRPr lang="en-US" sz="2200" dirty="0"/>
          </a:p>
        </p:txBody>
      </p:sp>
    </p:spTree>
    <p:extLst>
      <p:ext uri="{BB962C8B-B14F-4D97-AF65-F5344CB8AC3E}">
        <p14:creationId xmlns:p14="http://schemas.microsoft.com/office/powerpoint/2010/main" val="201044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3" name="Content Placeholder 2"/>
          <p:cNvSpPr>
            <a:spLocks noGrp="1"/>
          </p:cNvSpPr>
          <p:nvPr>
            <p:ph idx="1"/>
          </p:nvPr>
        </p:nvSpPr>
        <p:spPr/>
        <p:txBody>
          <a:bodyPr/>
          <a:lstStyle/>
          <a:p>
            <a:r>
              <a:rPr lang="en-US" sz="3600" dirty="0"/>
              <a:t>Bottom line:</a:t>
            </a:r>
          </a:p>
          <a:p>
            <a:pPr lvl="1"/>
            <a:r>
              <a:rPr lang="en-US" sz="3600" dirty="0"/>
              <a:t>Necessary to research state by state.</a:t>
            </a:r>
          </a:p>
          <a:p>
            <a:pPr lvl="1"/>
            <a:r>
              <a:rPr lang="en-US" sz="3600" dirty="0"/>
              <a:t>Depending on the state and district, federal prosecutors will generally refrain from or cease contacting current employees if the company’s counsel object.</a:t>
            </a:r>
          </a:p>
          <a:p>
            <a:endParaRPr lang="en-US" dirty="0"/>
          </a:p>
        </p:txBody>
      </p:sp>
    </p:spTree>
    <p:extLst>
      <p:ext uri="{BB962C8B-B14F-4D97-AF65-F5344CB8AC3E}">
        <p14:creationId xmlns:p14="http://schemas.microsoft.com/office/powerpoint/2010/main" val="2912868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
            </a:r>
            <a:br>
              <a:rPr lang="en-US" dirty="0" smtClean="0"/>
            </a:br>
            <a:r>
              <a:rPr lang="en-US" dirty="0" smtClean="0"/>
              <a:t>Advising Employees Who Have Been Or May Be Contacted By Agents</a:t>
            </a:r>
            <a:endParaRPr lang="en-US" dirty="0"/>
          </a:p>
        </p:txBody>
      </p:sp>
    </p:spTree>
    <p:extLst>
      <p:ext uri="{BB962C8B-B14F-4D97-AF65-F5344CB8AC3E}">
        <p14:creationId xmlns:p14="http://schemas.microsoft.com/office/powerpoint/2010/main" val="1318066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Advice To Employees Regarding Contacts </a:t>
            </a:r>
            <a:r>
              <a:rPr lang="en-US" dirty="0"/>
              <a:t>by Government </a:t>
            </a:r>
            <a:r>
              <a:rPr lang="en-US" dirty="0" smtClean="0"/>
              <a:t>Agents</a:t>
            </a:r>
            <a:endParaRPr lang="en-US" dirty="0"/>
          </a:p>
        </p:txBody>
      </p:sp>
      <p:sp>
        <p:nvSpPr>
          <p:cNvPr id="4" name="Content Placeholder 3"/>
          <p:cNvSpPr>
            <a:spLocks noGrp="1"/>
          </p:cNvSpPr>
          <p:nvPr>
            <p:ph idx="1"/>
          </p:nvPr>
        </p:nvSpPr>
        <p:spPr>
          <a:xfrm>
            <a:off x="457200" y="1447800"/>
            <a:ext cx="8229600" cy="4678363"/>
          </a:xfrm>
        </p:spPr>
        <p:txBody>
          <a:bodyPr/>
          <a:lstStyle/>
          <a:p>
            <a:pPr marL="0" indent="0">
              <a:buNone/>
            </a:pPr>
            <a:r>
              <a:rPr lang="en-US" sz="2600" dirty="0" smtClean="0"/>
              <a:t>Advise employees to:</a:t>
            </a:r>
          </a:p>
          <a:p>
            <a:r>
              <a:rPr lang="en-US" sz="2600" dirty="0" smtClean="0"/>
              <a:t>Ask </a:t>
            </a:r>
            <a:r>
              <a:rPr lang="en-US" sz="2600" dirty="0"/>
              <a:t>for the agent’s name and request to see a badge or credentials.  </a:t>
            </a:r>
            <a:endParaRPr lang="en-US" sz="2600" dirty="0" smtClean="0"/>
          </a:p>
          <a:p>
            <a:pPr lvl="1"/>
            <a:r>
              <a:rPr lang="en-US" sz="2600" dirty="0"/>
              <a:t>Get a business card or make </a:t>
            </a:r>
            <a:r>
              <a:rPr lang="en-US" sz="2600" dirty="0" smtClean="0"/>
              <a:t>photocopies.</a:t>
            </a:r>
            <a:endParaRPr lang="en-US" sz="2600" dirty="0"/>
          </a:p>
          <a:p>
            <a:pPr lvl="1"/>
            <a:r>
              <a:rPr lang="en-US" sz="2600" dirty="0" smtClean="0"/>
              <a:t>Ask </a:t>
            </a:r>
            <a:r>
              <a:rPr lang="en-US" sz="2600" dirty="0"/>
              <a:t>the agent about the purpose of the visit.</a:t>
            </a:r>
          </a:p>
          <a:p>
            <a:r>
              <a:rPr lang="en-US" sz="2600" dirty="0"/>
              <a:t>Be respectful and </a:t>
            </a:r>
            <a:r>
              <a:rPr lang="en-US" sz="2600" dirty="0" smtClean="0"/>
              <a:t>polite, and create </a:t>
            </a:r>
            <a:r>
              <a:rPr lang="en-US" sz="2600" dirty="0"/>
              <a:t>a cooperative </a:t>
            </a:r>
            <a:r>
              <a:rPr lang="en-US" sz="2600" dirty="0" smtClean="0"/>
              <a:t>atmosphere, BUT also understand their rights. </a:t>
            </a:r>
            <a:endParaRPr lang="en-US" sz="2600" dirty="0"/>
          </a:p>
          <a:p>
            <a:pPr lvl="1"/>
            <a:r>
              <a:rPr lang="en-US" sz="2600" dirty="0" smtClean="0"/>
              <a:t>They </a:t>
            </a:r>
            <a:r>
              <a:rPr lang="en-US" sz="2600" dirty="0"/>
              <a:t>are not obligated to consent to an interview with a government </a:t>
            </a:r>
            <a:r>
              <a:rPr lang="en-US" sz="2600" dirty="0" smtClean="0"/>
              <a:t>agent. </a:t>
            </a:r>
          </a:p>
          <a:p>
            <a:pPr lvl="1"/>
            <a:r>
              <a:rPr lang="en-US" sz="2600" b="1" dirty="0" smtClean="0"/>
              <a:t>They </a:t>
            </a:r>
            <a:r>
              <a:rPr lang="en-US" sz="2600" b="1" dirty="0"/>
              <a:t>may agree to be interviewed or </a:t>
            </a:r>
            <a:r>
              <a:rPr lang="en-US" sz="2600" b="1" dirty="0" smtClean="0"/>
              <a:t>they </a:t>
            </a:r>
            <a:r>
              <a:rPr lang="en-US" sz="2600" b="1" dirty="0"/>
              <a:t>may decline to be interviewed.  </a:t>
            </a:r>
            <a:endParaRPr lang="en-US" sz="2600" dirty="0"/>
          </a:p>
        </p:txBody>
      </p:sp>
    </p:spTree>
    <p:extLst>
      <p:ext uri="{BB962C8B-B14F-4D97-AF65-F5344CB8AC3E}">
        <p14:creationId xmlns:p14="http://schemas.microsoft.com/office/powerpoint/2010/main" val="1560686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Advice For Employees Regarding Contacts by Government Agents</a:t>
            </a:r>
          </a:p>
        </p:txBody>
      </p:sp>
      <p:sp>
        <p:nvSpPr>
          <p:cNvPr id="4" name="Content Placeholder 3"/>
          <p:cNvSpPr>
            <a:spLocks noGrp="1"/>
          </p:cNvSpPr>
          <p:nvPr>
            <p:ph idx="1"/>
          </p:nvPr>
        </p:nvSpPr>
        <p:spPr>
          <a:xfrm>
            <a:off x="533400" y="1600200"/>
            <a:ext cx="8229600" cy="4525963"/>
          </a:xfrm>
        </p:spPr>
        <p:txBody>
          <a:bodyPr/>
          <a:lstStyle/>
          <a:p>
            <a:r>
              <a:rPr lang="en-US" sz="2700" dirty="0"/>
              <a:t>They may also ask the agents to postpone or schedule the interview for a time that is more convenient for them. </a:t>
            </a:r>
          </a:p>
          <a:p>
            <a:r>
              <a:rPr lang="en-US" sz="2700" dirty="0"/>
              <a:t>If they agree to </a:t>
            </a:r>
            <a:r>
              <a:rPr lang="en-US" sz="2700" dirty="0" smtClean="0"/>
              <a:t>an interview, </a:t>
            </a:r>
            <a:r>
              <a:rPr lang="en-US" sz="2700" dirty="0"/>
              <a:t>they may terminate </a:t>
            </a:r>
            <a:r>
              <a:rPr lang="en-US" sz="2700" dirty="0" smtClean="0"/>
              <a:t>it at </a:t>
            </a:r>
            <a:r>
              <a:rPr lang="en-US" sz="2700" dirty="0"/>
              <a:t>any </a:t>
            </a:r>
            <a:r>
              <a:rPr lang="en-US" sz="2700" dirty="0" smtClean="0"/>
              <a:t>time</a:t>
            </a:r>
            <a:r>
              <a:rPr lang="en-US" sz="2700" dirty="0"/>
              <a:t>.</a:t>
            </a:r>
          </a:p>
          <a:p>
            <a:r>
              <a:rPr lang="en-US" sz="2700" dirty="0" smtClean="0"/>
              <a:t>If they agree to an interview, they should consider each question carefully.  </a:t>
            </a:r>
          </a:p>
          <a:p>
            <a:r>
              <a:rPr lang="en-US" sz="2700" dirty="0" smtClean="0"/>
              <a:t>If they </a:t>
            </a:r>
            <a:r>
              <a:rPr lang="en-US" sz="2700" dirty="0"/>
              <a:t>disagree in any way with the premise or assumptions underlying the agent’s questions, </a:t>
            </a:r>
            <a:r>
              <a:rPr lang="en-US" sz="2700" dirty="0" smtClean="0"/>
              <a:t>they should </a:t>
            </a:r>
            <a:r>
              <a:rPr lang="en-US" sz="2700" dirty="0"/>
              <a:t>say so</a:t>
            </a:r>
            <a:r>
              <a:rPr lang="en-US" sz="2700" dirty="0" smtClean="0"/>
              <a:t>.</a:t>
            </a:r>
            <a:endParaRPr lang="en-US" sz="2700" dirty="0"/>
          </a:p>
          <a:p>
            <a:pPr marL="457200" lvl="1" indent="-457200">
              <a:buFont typeface="Wingdings" pitchFamily="2" charset="2"/>
              <a:buChar char="§"/>
            </a:pPr>
            <a:endParaRPr lang="en-US" sz="2650" dirty="0" smtClean="0"/>
          </a:p>
        </p:txBody>
      </p:sp>
    </p:spTree>
    <p:extLst>
      <p:ext uri="{BB962C8B-B14F-4D97-AF65-F5344CB8AC3E}">
        <p14:creationId xmlns:p14="http://schemas.microsoft.com/office/powerpoint/2010/main" val="2465071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Advice For Employees Regarding Contacts by Government Agents</a:t>
            </a:r>
          </a:p>
        </p:txBody>
      </p:sp>
      <p:sp>
        <p:nvSpPr>
          <p:cNvPr id="4" name="Content Placeholder 3"/>
          <p:cNvSpPr>
            <a:spLocks noGrp="1"/>
          </p:cNvSpPr>
          <p:nvPr>
            <p:ph idx="1"/>
          </p:nvPr>
        </p:nvSpPr>
        <p:spPr>
          <a:xfrm>
            <a:off x="457200" y="1600200"/>
            <a:ext cx="5029200" cy="4525963"/>
          </a:xfrm>
        </p:spPr>
        <p:txBody>
          <a:bodyPr/>
          <a:lstStyle/>
          <a:p>
            <a:r>
              <a:rPr lang="en-US" sz="2800" dirty="0"/>
              <a:t>If the employee agrees to an interview, they </a:t>
            </a:r>
            <a:r>
              <a:rPr lang="en-US" sz="2800" dirty="0" smtClean="0"/>
              <a:t>should know </a:t>
            </a:r>
            <a:r>
              <a:rPr lang="en-US" sz="2800" dirty="0"/>
              <a:t>that a </a:t>
            </a:r>
            <a:r>
              <a:rPr lang="en-US" sz="2800" dirty="0" smtClean="0"/>
              <a:t>record may </a:t>
            </a:r>
            <a:r>
              <a:rPr lang="en-US" sz="2800" dirty="0"/>
              <a:t>be made.</a:t>
            </a:r>
          </a:p>
          <a:p>
            <a:r>
              <a:rPr lang="en-US" sz="2800" dirty="0" smtClean="0"/>
              <a:t>They do </a:t>
            </a:r>
            <a:r>
              <a:rPr lang="en-US" sz="2800" dirty="0"/>
              <a:t>not have to sign any statement or affidavit.  </a:t>
            </a:r>
          </a:p>
          <a:p>
            <a:r>
              <a:rPr lang="en-US" sz="2800" dirty="0" smtClean="0"/>
              <a:t>If they </a:t>
            </a:r>
            <a:r>
              <a:rPr lang="en-US" sz="2800" dirty="0"/>
              <a:t>choose to sign a statement or affidavit, </a:t>
            </a:r>
            <a:r>
              <a:rPr lang="en-US" sz="2800" dirty="0" smtClean="0"/>
              <a:t>they </a:t>
            </a:r>
            <a:r>
              <a:rPr lang="en-US" sz="2800" dirty="0"/>
              <a:t>should ask </a:t>
            </a:r>
            <a:r>
              <a:rPr lang="en-US" sz="2800" i="1" dirty="0" smtClean="0"/>
              <a:t>before they sign </a:t>
            </a:r>
            <a:r>
              <a:rPr lang="en-US" sz="2800" dirty="0" smtClean="0"/>
              <a:t>for a </a:t>
            </a:r>
            <a:r>
              <a:rPr lang="en-US" sz="2800" dirty="0"/>
              <a:t>copy.  </a:t>
            </a:r>
          </a:p>
          <a:p>
            <a:pPr marL="0" indent="0">
              <a:buNone/>
            </a:pPr>
            <a:endParaRPr lang="en-US" sz="2800" dirty="0"/>
          </a:p>
          <a:p>
            <a:pPr marL="0" indent="0">
              <a:buNone/>
            </a:pPr>
            <a:endParaRPr lang="en-US" sz="3200" dirty="0"/>
          </a:p>
        </p:txBody>
      </p:sp>
      <p:pic>
        <p:nvPicPr>
          <p:cNvPr id="5" name="Content Placeholder 4"/>
          <p:cNvPicPr>
            <a:picLocks noGrp="1" noChangeAspect="1"/>
          </p:cNvPicPr>
          <p:nvPr>
            <p:ph idx="12"/>
          </p:nvPr>
        </p:nvPicPr>
        <p:blipFill>
          <a:blip r:embed="rId3">
            <a:extLst>
              <a:ext uri="{28A0092B-C50C-407E-A947-70E740481C1C}">
                <a14:useLocalDpi xmlns:a14="http://schemas.microsoft.com/office/drawing/2010/main" val="0"/>
              </a:ext>
            </a:extLst>
          </a:blip>
          <a:stretch>
            <a:fillRect/>
          </a:stretch>
        </p:blipFill>
        <p:spPr>
          <a:xfrm>
            <a:off x="5912827" y="1691481"/>
            <a:ext cx="2762250" cy="4343400"/>
          </a:xfrm>
        </p:spPr>
      </p:pic>
    </p:spTree>
    <p:extLst>
      <p:ext uri="{BB962C8B-B14F-4D97-AF65-F5344CB8AC3E}">
        <p14:creationId xmlns:p14="http://schemas.microsoft.com/office/powerpoint/2010/main" val="426785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“First Responder” Situations in Government Investigations</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6106" y="2262981"/>
            <a:ext cx="2974089" cy="3200400"/>
          </a:xfrm>
        </p:spPr>
      </p:pic>
      <p:sp>
        <p:nvSpPr>
          <p:cNvPr id="7" name="Content Placeholder 6"/>
          <p:cNvSpPr>
            <a:spLocks noGrp="1"/>
          </p:cNvSpPr>
          <p:nvPr>
            <p:ph idx="12"/>
          </p:nvPr>
        </p:nvSpPr>
        <p:spPr>
          <a:xfrm>
            <a:off x="3810000" y="1600200"/>
            <a:ext cx="5105400" cy="4525963"/>
          </a:xfrm>
        </p:spPr>
        <p:txBody>
          <a:bodyPr/>
          <a:lstStyle/>
          <a:p>
            <a:pPr marL="0" indent="0">
              <a:buNone/>
            </a:pPr>
            <a:r>
              <a:rPr lang="en-US" sz="2800" dirty="0" smtClean="0"/>
              <a:t>The company learns that:</a:t>
            </a:r>
          </a:p>
          <a:p>
            <a:r>
              <a:rPr lang="en-US" sz="2800" dirty="0"/>
              <a:t>G</a:t>
            </a:r>
            <a:r>
              <a:rPr lang="en-US" sz="2800" dirty="0" smtClean="0"/>
              <a:t>overnment </a:t>
            </a:r>
            <a:r>
              <a:rPr lang="en-US" sz="2800" dirty="0"/>
              <a:t>agents </a:t>
            </a:r>
            <a:r>
              <a:rPr lang="en-US" sz="2800" dirty="0" smtClean="0"/>
              <a:t>are contacting </a:t>
            </a:r>
            <a:r>
              <a:rPr lang="en-US" sz="2800" dirty="0"/>
              <a:t>current or former </a:t>
            </a:r>
            <a:r>
              <a:rPr lang="en-US" sz="2800" dirty="0" smtClean="0"/>
              <a:t>employees.</a:t>
            </a:r>
            <a:endParaRPr lang="en-US" sz="2800" dirty="0"/>
          </a:p>
          <a:p>
            <a:r>
              <a:rPr lang="en-US" sz="2800" dirty="0" smtClean="0"/>
              <a:t>OIG </a:t>
            </a:r>
            <a:r>
              <a:rPr lang="en-US" sz="2800" dirty="0"/>
              <a:t>subpoena, DOJ civil investigative demand (CID</a:t>
            </a:r>
            <a:r>
              <a:rPr lang="en-US" sz="2800" dirty="0" smtClean="0"/>
              <a:t>), etc. has been served.</a:t>
            </a:r>
            <a:endParaRPr lang="en-US" sz="2800" dirty="0"/>
          </a:p>
          <a:p>
            <a:r>
              <a:rPr lang="en-US" sz="2800" dirty="0"/>
              <a:t>Government </a:t>
            </a:r>
            <a:r>
              <a:rPr lang="en-US" sz="2800" dirty="0" smtClean="0"/>
              <a:t>agents are executing a search </a:t>
            </a:r>
            <a:r>
              <a:rPr lang="en-US" sz="2800" dirty="0"/>
              <a:t>warrant or raid.</a:t>
            </a:r>
          </a:p>
          <a:p>
            <a:endParaRPr lang="en-US" dirty="0"/>
          </a:p>
        </p:txBody>
      </p:sp>
    </p:spTree>
    <p:extLst>
      <p:ext uri="{BB962C8B-B14F-4D97-AF65-F5344CB8AC3E}">
        <p14:creationId xmlns:p14="http://schemas.microsoft.com/office/powerpoint/2010/main" val="2217038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Advice For Employees Regarding Contacts by Government Agents</a:t>
            </a:r>
          </a:p>
        </p:txBody>
      </p:sp>
      <p:sp>
        <p:nvSpPr>
          <p:cNvPr id="4" name="Content Placeholder 3"/>
          <p:cNvSpPr>
            <a:spLocks noGrp="1"/>
          </p:cNvSpPr>
          <p:nvPr>
            <p:ph idx="1"/>
          </p:nvPr>
        </p:nvSpPr>
        <p:spPr>
          <a:xfrm>
            <a:off x="609600" y="1496292"/>
            <a:ext cx="5334000" cy="4670976"/>
          </a:xfrm>
        </p:spPr>
        <p:txBody>
          <a:bodyPr/>
          <a:lstStyle/>
          <a:p>
            <a:r>
              <a:rPr lang="en-US" sz="2800" dirty="0" smtClean="0"/>
              <a:t>If they </a:t>
            </a:r>
            <a:r>
              <a:rPr lang="en-US" sz="2800" dirty="0"/>
              <a:t>wish to consult an attorney before being interviewed, </a:t>
            </a:r>
            <a:r>
              <a:rPr lang="en-US" sz="2800" dirty="0" smtClean="0"/>
              <a:t>they </a:t>
            </a:r>
            <a:r>
              <a:rPr lang="en-US" sz="2800" dirty="0"/>
              <a:t>may tell the agents that </a:t>
            </a:r>
            <a:r>
              <a:rPr lang="en-US" sz="2800" dirty="0" smtClean="0"/>
              <a:t>they </a:t>
            </a:r>
            <a:r>
              <a:rPr lang="en-US" sz="2800" dirty="0"/>
              <a:t>want to </a:t>
            </a:r>
            <a:r>
              <a:rPr lang="en-US" sz="2800" dirty="0" smtClean="0"/>
              <a:t>cooperate, </a:t>
            </a:r>
            <a:r>
              <a:rPr lang="en-US" sz="2800" dirty="0"/>
              <a:t>but that </a:t>
            </a:r>
            <a:r>
              <a:rPr lang="en-US" sz="2800" dirty="0" smtClean="0"/>
              <a:t>they </a:t>
            </a:r>
            <a:r>
              <a:rPr lang="en-US" sz="2800" dirty="0"/>
              <a:t>want to speak to an attorney first.</a:t>
            </a:r>
          </a:p>
          <a:p>
            <a:r>
              <a:rPr lang="en-US" sz="2800" dirty="0" smtClean="0"/>
              <a:t>NOTE</a:t>
            </a:r>
            <a:r>
              <a:rPr lang="en-US" sz="2800" dirty="0"/>
              <a:t>:  Companies often retain “pool” counsel for groups of employees.</a:t>
            </a:r>
          </a:p>
          <a:p>
            <a:endParaRPr lang="en-US" sz="2800" dirty="0" smtClean="0"/>
          </a:p>
          <a:p>
            <a:pPr marL="0" indent="0">
              <a:buNone/>
            </a:pPr>
            <a:endParaRPr lang="en-US" dirty="0"/>
          </a:p>
        </p:txBody>
      </p:sp>
      <p:pic>
        <p:nvPicPr>
          <p:cNvPr id="5" name="Content Placeholder 4"/>
          <p:cNvPicPr>
            <a:picLocks noGrp="1" noChangeAspect="1"/>
          </p:cNvPicPr>
          <p:nvPr>
            <p:ph idx="12"/>
          </p:nvPr>
        </p:nvPicPr>
        <p:blipFill>
          <a:blip r:embed="rId3">
            <a:extLst>
              <a:ext uri="{28A0092B-C50C-407E-A947-70E740481C1C}">
                <a14:useLocalDpi xmlns:a14="http://schemas.microsoft.com/office/drawing/2010/main" val="0"/>
              </a:ext>
            </a:extLst>
          </a:blip>
          <a:stretch>
            <a:fillRect/>
          </a:stretch>
        </p:blipFill>
        <p:spPr>
          <a:xfrm>
            <a:off x="6172200" y="1496291"/>
            <a:ext cx="2671689" cy="4815987"/>
          </a:xfrm>
        </p:spPr>
      </p:pic>
    </p:spTree>
    <p:extLst>
      <p:ext uri="{BB962C8B-B14F-4D97-AF65-F5344CB8AC3E}">
        <p14:creationId xmlns:p14="http://schemas.microsoft.com/office/powerpoint/2010/main" val="443282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Advice For Employees Regarding Contacts by Government Agents</a:t>
            </a:r>
          </a:p>
        </p:txBody>
      </p:sp>
      <p:sp>
        <p:nvSpPr>
          <p:cNvPr id="4" name="Content Placeholder 3"/>
          <p:cNvSpPr>
            <a:spLocks noGrp="1"/>
          </p:cNvSpPr>
          <p:nvPr>
            <p:ph idx="1"/>
          </p:nvPr>
        </p:nvSpPr>
        <p:spPr>
          <a:xfrm>
            <a:off x="457200" y="1447800"/>
            <a:ext cx="8229600" cy="4678363"/>
          </a:xfrm>
        </p:spPr>
        <p:txBody>
          <a:bodyPr/>
          <a:lstStyle/>
          <a:p>
            <a:pPr lvl="0"/>
            <a:r>
              <a:rPr lang="en-US" sz="2700" dirty="0" smtClean="0"/>
              <a:t>The agents may advise the employee that </a:t>
            </a:r>
            <a:r>
              <a:rPr lang="en-US" sz="2700" dirty="0"/>
              <a:t>if </a:t>
            </a:r>
            <a:r>
              <a:rPr lang="en-US" sz="2700" dirty="0" smtClean="0"/>
              <a:t>they do </a:t>
            </a:r>
            <a:r>
              <a:rPr lang="en-US" sz="2700" dirty="0"/>
              <a:t>not agree to an interview, </a:t>
            </a:r>
            <a:r>
              <a:rPr lang="en-US" sz="2700" dirty="0" smtClean="0"/>
              <a:t>they </a:t>
            </a:r>
            <a:r>
              <a:rPr lang="en-US" sz="2700" dirty="0"/>
              <a:t>will be subpoenaed later to testify. </a:t>
            </a:r>
            <a:endParaRPr lang="en-US" sz="2700" dirty="0" smtClean="0"/>
          </a:p>
          <a:p>
            <a:pPr lvl="1"/>
            <a:r>
              <a:rPr lang="en-US" sz="2700" dirty="0">
                <a:solidFill>
                  <a:prstClr val="black"/>
                </a:solidFill>
              </a:rPr>
              <a:t>But while </a:t>
            </a:r>
            <a:r>
              <a:rPr lang="en-US" sz="2700" dirty="0" smtClean="0">
                <a:solidFill>
                  <a:prstClr val="black"/>
                </a:solidFill>
              </a:rPr>
              <a:t>they </a:t>
            </a:r>
            <a:r>
              <a:rPr lang="en-US" sz="2700" dirty="0">
                <a:solidFill>
                  <a:prstClr val="black"/>
                </a:solidFill>
              </a:rPr>
              <a:t>may in fact receive a subpoena </a:t>
            </a:r>
            <a:r>
              <a:rPr lang="en-US" sz="2700" dirty="0" smtClean="0">
                <a:solidFill>
                  <a:prstClr val="black"/>
                </a:solidFill>
              </a:rPr>
              <a:t>in the future, </a:t>
            </a:r>
            <a:r>
              <a:rPr lang="en-US" sz="2700" dirty="0">
                <a:solidFill>
                  <a:prstClr val="black"/>
                </a:solidFill>
              </a:rPr>
              <a:t>submitting to an interview now will not necessarily preclude a subpoena later.</a:t>
            </a:r>
          </a:p>
          <a:p>
            <a:pPr lvl="0"/>
            <a:r>
              <a:rPr lang="en-US" sz="2700" dirty="0" smtClean="0">
                <a:solidFill>
                  <a:prstClr val="black"/>
                </a:solidFill>
              </a:rPr>
              <a:t>The </a:t>
            </a:r>
            <a:r>
              <a:rPr lang="en-US" sz="2700" dirty="0">
                <a:solidFill>
                  <a:prstClr val="black"/>
                </a:solidFill>
              </a:rPr>
              <a:t>agents may advise </a:t>
            </a:r>
            <a:r>
              <a:rPr lang="en-US" sz="2700" dirty="0" smtClean="0">
                <a:solidFill>
                  <a:prstClr val="black"/>
                </a:solidFill>
              </a:rPr>
              <a:t>the employee </a:t>
            </a:r>
            <a:r>
              <a:rPr lang="en-US" sz="2700" dirty="0">
                <a:solidFill>
                  <a:prstClr val="black"/>
                </a:solidFill>
              </a:rPr>
              <a:t>not to discuss the interview or their visit with anyone else.  </a:t>
            </a:r>
            <a:endParaRPr lang="en-US" sz="2700" dirty="0" smtClean="0">
              <a:solidFill>
                <a:prstClr val="black"/>
              </a:solidFill>
            </a:endParaRPr>
          </a:p>
          <a:p>
            <a:pPr lvl="1"/>
            <a:r>
              <a:rPr lang="en-US" sz="2700" dirty="0" smtClean="0">
                <a:solidFill>
                  <a:prstClr val="black"/>
                </a:solidFill>
              </a:rPr>
              <a:t>The employee has </a:t>
            </a:r>
            <a:r>
              <a:rPr lang="en-US" sz="2700" dirty="0">
                <a:solidFill>
                  <a:prstClr val="black"/>
                </a:solidFill>
              </a:rPr>
              <a:t>the right to disclose or not </a:t>
            </a:r>
            <a:r>
              <a:rPr lang="en-US" sz="2700" dirty="0" smtClean="0">
                <a:solidFill>
                  <a:prstClr val="black"/>
                </a:solidFill>
              </a:rPr>
              <a:t>disclose </a:t>
            </a:r>
            <a:r>
              <a:rPr lang="en-US" sz="2700" dirty="0">
                <a:solidFill>
                  <a:prstClr val="black"/>
                </a:solidFill>
              </a:rPr>
              <a:t>the interview.  </a:t>
            </a:r>
            <a:endParaRPr lang="en-US" sz="2700" dirty="0" smtClean="0">
              <a:solidFill>
                <a:prstClr val="black"/>
              </a:solidFill>
            </a:endParaRPr>
          </a:p>
          <a:p>
            <a:pPr lvl="0"/>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2054384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defRPr/>
            </a:pPr>
            <a:r>
              <a:rPr lang="en-US" dirty="0" smtClean="0"/>
              <a:t>Contacts </a:t>
            </a:r>
            <a:r>
              <a:rPr lang="en-US" dirty="0"/>
              <a:t>by Government </a:t>
            </a:r>
            <a:r>
              <a:rPr lang="en-US" dirty="0" smtClean="0"/>
              <a:t>Agents:</a:t>
            </a:r>
            <a:br>
              <a:rPr lang="en-US" dirty="0" smtClean="0"/>
            </a:br>
            <a:r>
              <a:rPr lang="en-US" dirty="0" smtClean="0">
                <a:latin typeface="+mj-lt"/>
              </a:rPr>
              <a:t>Summary of Key Points</a:t>
            </a:r>
          </a:p>
        </p:txBody>
      </p:sp>
      <p:sp>
        <p:nvSpPr>
          <p:cNvPr id="2" name="Content Placeholder 1"/>
          <p:cNvSpPr>
            <a:spLocks noGrp="1"/>
          </p:cNvSpPr>
          <p:nvPr>
            <p:ph idx="1"/>
          </p:nvPr>
        </p:nvSpPr>
        <p:spPr>
          <a:xfrm>
            <a:off x="457200" y="1447800"/>
            <a:ext cx="8229600" cy="4602163"/>
          </a:xfrm>
        </p:spPr>
        <p:txBody>
          <a:bodyPr/>
          <a:lstStyle/>
          <a:p>
            <a:r>
              <a:rPr lang="en-US" sz="2500" dirty="0"/>
              <a:t>The company cannot </a:t>
            </a:r>
            <a:r>
              <a:rPr lang="en-US" sz="2500" dirty="0" smtClean="0"/>
              <a:t>bar </a:t>
            </a:r>
            <a:r>
              <a:rPr lang="en-US" sz="2500" dirty="0"/>
              <a:t>employees from speaking with </a:t>
            </a:r>
            <a:r>
              <a:rPr lang="en-US" sz="2500" dirty="0" smtClean="0"/>
              <a:t>agents, but can </a:t>
            </a:r>
            <a:r>
              <a:rPr lang="en-US" sz="2500" dirty="0"/>
              <a:t>advise </a:t>
            </a:r>
            <a:r>
              <a:rPr lang="en-US" sz="2500" dirty="0" smtClean="0"/>
              <a:t>that they </a:t>
            </a:r>
            <a:r>
              <a:rPr lang="en-US" sz="2500" dirty="0"/>
              <a:t>have the </a:t>
            </a:r>
            <a:r>
              <a:rPr lang="en-US" sz="2500" dirty="0" smtClean="0"/>
              <a:t>right </a:t>
            </a:r>
            <a:r>
              <a:rPr lang="en-US" sz="2500" dirty="0"/>
              <a:t>to speak to the </a:t>
            </a:r>
            <a:r>
              <a:rPr lang="en-US" sz="2500" dirty="0" smtClean="0"/>
              <a:t>agent or not.</a:t>
            </a:r>
            <a:endParaRPr lang="en-US" sz="2500" dirty="0"/>
          </a:p>
          <a:p>
            <a:r>
              <a:rPr lang="en-US" sz="2500" dirty="0"/>
              <a:t>The company </a:t>
            </a:r>
            <a:r>
              <a:rPr lang="en-US" sz="2500" dirty="0" smtClean="0"/>
              <a:t>can ask </a:t>
            </a:r>
            <a:r>
              <a:rPr lang="en-US" sz="2500" dirty="0"/>
              <a:t>(but not require) employees to </a:t>
            </a:r>
            <a:r>
              <a:rPr lang="en-US" sz="2500" dirty="0" smtClean="0"/>
              <a:t>notify </a:t>
            </a:r>
            <a:r>
              <a:rPr lang="en-US" sz="2500" dirty="0"/>
              <a:t>company counsel if they are </a:t>
            </a:r>
            <a:r>
              <a:rPr lang="en-US" sz="2500" dirty="0" smtClean="0"/>
              <a:t>contacted. </a:t>
            </a:r>
            <a:endParaRPr lang="en-US" sz="2500" dirty="0"/>
          </a:p>
          <a:p>
            <a:r>
              <a:rPr lang="en-US" sz="2500" dirty="0" smtClean="0"/>
              <a:t>Employees in </a:t>
            </a:r>
            <a:r>
              <a:rPr lang="en-US" sz="2500" dirty="0"/>
              <a:t>a supervisory </a:t>
            </a:r>
            <a:r>
              <a:rPr lang="en-US" sz="2500" dirty="0" smtClean="0"/>
              <a:t>position must not </a:t>
            </a:r>
            <a:r>
              <a:rPr lang="en-US" sz="2500" dirty="0"/>
              <a:t>advise other employees against speaking </a:t>
            </a:r>
            <a:r>
              <a:rPr lang="en-US" sz="2500" dirty="0" smtClean="0"/>
              <a:t>with the government. This may </a:t>
            </a:r>
            <a:r>
              <a:rPr lang="en-US" sz="2500" dirty="0"/>
              <a:t>be interpreted </a:t>
            </a:r>
            <a:r>
              <a:rPr lang="en-US" sz="2500" dirty="0" smtClean="0"/>
              <a:t>as obstruction. </a:t>
            </a:r>
          </a:p>
          <a:p>
            <a:r>
              <a:rPr lang="en-US" sz="2500" dirty="0" smtClean="0"/>
              <a:t>Emphasize that </a:t>
            </a:r>
            <a:r>
              <a:rPr lang="en-US" sz="2500" dirty="0"/>
              <a:t>the employee </a:t>
            </a:r>
            <a:r>
              <a:rPr lang="en-US" sz="2500" dirty="0" smtClean="0"/>
              <a:t>must:</a:t>
            </a:r>
          </a:p>
          <a:p>
            <a:pPr lvl="1"/>
            <a:r>
              <a:rPr lang="en-US" sz="2500" b="1" dirty="0" smtClean="0"/>
              <a:t>Always tell </a:t>
            </a:r>
            <a:r>
              <a:rPr lang="en-US" sz="2500" b="1" dirty="0"/>
              <a:t>the </a:t>
            </a:r>
            <a:r>
              <a:rPr lang="en-US" sz="2500" b="1" dirty="0" smtClean="0"/>
              <a:t>truth.</a:t>
            </a:r>
          </a:p>
          <a:p>
            <a:pPr lvl="1"/>
            <a:r>
              <a:rPr lang="en-US" sz="2500" b="1" dirty="0" smtClean="0">
                <a:solidFill>
                  <a:prstClr val="black"/>
                </a:solidFill>
              </a:rPr>
              <a:t>NOT </a:t>
            </a:r>
            <a:r>
              <a:rPr lang="en-US" sz="2500" b="1" dirty="0">
                <a:solidFill>
                  <a:prstClr val="black"/>
                </a:solidFill>
              </a:rPr>
              <a:t>destroy, erase, or alter documents at any time, </a:t>
            </a:r>
            <a:r>
              <a:rPr lang="en-US" sz="2500" b="1" dirty="0" smtClean="0">
                <a:solidFill>
                  <a:prstClr val="black"/>
                </a:solidFill>
              </a:rPr>
              <a:t>before </a:t>
            </a:r>
            <a:r>
              <a:rPr lang="en-US" sz="2500" b="1" dirty="0">
                <a:solidFill>
                  <a:prstClr val="black"/>
                </a:solidFill>
              </a:rPr>
              <a:t>or after agents try to talk to </a:t>
            </a:r>
            <a:r>
              <a:rPr lang="en-US" sz="2500" b="1" dirty="0" smtClean="0">
                <a:solidFill>
                  <a:prstClr val="black"/>
                </a:solidFill>
              </a:rPr>
              <a:t>them. </a:t>
            </a:r>
            <a:endParaRPr lang="en-US" sz="2500" b="1" dirty="0">
              <a:solidFill>
                <a:prstClr val="black"/>
              </a:solidFill>
            </a:endParaRPr>
          </a:p>
          <a:p>
            <a:endParaRPr lang="en-US" sz="2500" dirty="0"/>
          </a:p>
          <a:p>
            <a:endParaRPr lang="en-US" sz="2300" dirty="0"/>
          </a:p>
          <a:p>
            <a:pPr marL="0" indent="0">
              <a:buNone/>
            </a:pPr>
            <a:endParaRPr lang="en-US" dirty="0"/>
          </a:p>
          <a:p>
            <a:endParaRPr lang="en-US" b="1" dirty="0" smtClean="0"/>
          </a:p>
          <a:p>
            <a:pPr marL="457200" lvl="1" indent="-457200">
              <a:buFont typeface="Wingdings" pitchFamily="2" charset="2"/>
              <a:buChar char="§"/>
            </a:pPr>
            <a:endParaRPr lang="en-US" sz="2600" dirty="0" smtClean="0"/>
          </a:p>
          <a:p>
            <a:endParaRPr lang="en-US" dirty="0"/>
          </a:p>
        </p:txBody>
      </p:sp>
    </p:spTree>
    <p:extLst>
      <p:ext uri="{BB962C8B-B14F-4D97-AF65-F5344CB8AC3E}">
        <p14:creationId xmlns:p14="http://schemas.microsoft.com/office/powerpoint/2010/main" val="435275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Advising Employees in Writing</a:t>
            </a:r>
            <a:endParaRPr lang="en-US" dirty="0"/>
          </a:p>
        </p:txBody>
      </p:sp>
      <p:sp>
        <p:nvSpPr>
          <p:cNvPr id="3" name="Content Placeholder 2"/>
          <p:cNvSpPr>
            <a:spLocks noGrp="1"/>
          </p:cNvSpPr>
          <p:nvPr>
            <p:ph idx="1"/>
          </p:nvPr>
        </p:nvSpPr>
        <p:spPr/>
        <p:txBody>
          <a:bodyPr/>
          <a:lstStyle/>
          <a:p>
            <a:r>
              <a:rPr lang="en-US" sz="2800" dirty="0" smtClean="0"/>
              <a:t>Upon getting wind of an investigation, the company should consider providing written advice </a:t>
            </a:r>
            <a:r>
              <a:rPr lang="en-US" sz="2800" dirty="0"/>
              <a:t>to employees </a:t>
            </a:r>
            <a:r>
              <a:rPr lang="en-US" sz="2800" dirty="0" smtClean="0"/>
              <a:t>along these lines on how to handle being contacted by a government agent.</a:t>
            </a:r>
          </a:p>
          <a:p>
            <a:r>
              <a:rPr lang="en-US" sz="2800" dirty="0" smtClean="0"/>
              <a:t>A </a:t>
            </a:r>
            <a:r>
              <a:rPr lang="en-US" sz="2800" dirty="0"/>
              <a:t>carefully crafted written memorandum </a:t>
            </a:r>
            <a:r>
              <a:rPr lang="en-US" sz="2800" dirty="0" smtClean="0"/>
              <a:t>on the subject may help prevent </a:t>
            </a:r>
            <a:r>
              <a:rPr lang="en-US" sz="2800" dirty="0"/>
              <a:t>any misapprehension by the government as to the advice </a:t>
            </a:r>
            <a:r>
              <a:rPr lang="en-US" sz="2800" dirty="0" smtClean="0"/>
              <a:t>given (thus avoiding obstruction allegations).</a:t>
            </a:r>
          </a:p>
          <a:p>
            <a:pPr marL="0" indent="0">
              <a:buNone/>
            </a:pPr>
            <a:endParaRPr lang="en-US" sz="2800" dirty="0"/>
          </a:p>
          <a:p>
            <a:endParaRPr lang="en-US" dirty="0"/>
          </a:p>
        </p:txBody>
      </p:sp>
    </p:spTree>
    <p:extLst>
      <p:ext uri="{BB962C8B-B14F-4D97-AF65-F5344CB8AC3E}">
        <p14:creationId xmlns:p14="http://schemas.microsoft.com/office/powerpoint/2010/main" val="4141319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Responding to OIG Subpoenas, DOJ CIDs and Similar Requests</a:t>
            </a:r>
            <a:endParaRPr lang="en-US" sz="4000" dirty="0"/>
          </a:p>
        </p:txBody>
      </p:sp>
    </p:spTree>
    <p:extLst>
      <p:ext uri="{BB962C8B-B14F-4D97-AF65-F5344CB8AC3E}">
        <p14:creationId xmlns:p14="http://schemas.microsoft.com/office/powerpoint/2010/main" val="32654579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Means of </a:t>
            </a:r>
            <a:r>
              <a:rPr lang="en-US" dirty="0" smtClean="0"/>
              <a:t>Federal </a:t>
            </a:r>
            <a:r>
              <a:rPr lang="en-US" dirty="0"/>
              <a:t>L</a:t>
            </a:r>
            <a:r>
              <a:rPr lang="en-US" dirty="0" smtClean="0"/>
              <a:t>aw </a:t>
            </a:r>
            <a:r>
              <a:rPr lang="en-US" dirty="0"/>
              <a:t>E</a:t>
            </a:r>
            <a:r>
              <a:rPr lang="en-US" dirty="0" smtClean="0"/>
              <a:t>nforcement </a:t>
            </a:r>
            <a:r>
              <a:rPr lang="en-US" dirty="0"/>
              <a:t>A</a:t>
            </a:r>
            <a:r>
              <a:rPr lang="en-US" dirty="0" smtClean="0"/>
              <a:t>ccess </a:t>
            </a:r>
            <a:r>
              <a:rPr lang="en-US" dirty="0"/>
              <a:t>to </a:t>
            </a:r>
            <a:r>
              <a:rPr lang="en-US" dirty="0" smtClean="0"/>
              <a:t>Records</a:t>
            </a:r>
            <a:endParaRPr lang="en-US" dirty="0"/>
          </a:p>
        </p:txBody>
      </p:sp>
      <p:sp>
        <p:nvSpPr>
          <p:cNvPr id="4" name="Content Placeholder 3"/>
          <p:cNvSpPr>
            <a:spLocks noGrp="1"/>
          </p:cNvSpPr>
          <p:nvPr>
            <p:ph idx="1"/>
          </p:nvPr>
        </p:nvSpPr>
        <p:spPr/>
        <p:txBody>
          <a:bodyPr/>
          <a:lstStyle/>
          <a:p>
            <a:r>
              <a:rPr lang="en-US" dirty="0" smtClean="0"/>
              <a:t>OIG </a:t>
            </a:r>
            <a:r>
              <a:rPr lang="en-US" dirty="0"/>
              <a:t>subpoena, 5 U.S.C. Appendix 3, § 6(a</a:t>
            </a:r>
            <a:r>
              <a:rPr lang="en-US" dirty="0" smtClean="0"/>
              <a:t>).</a:t>
            </a:r>
          </a:p>
          <a:p>
            <a:r>
              <a:rPr lang="en-US" dirty="0" smtClean="0"/>
              <a:t>DOJ HIPAA </a:t>
            </a:r>
            <a:r>
              <a:rPr lang="en-US" dirty="0"/>
              <a:t>subpoena, 18 U.S.C. § </a:t>
            </a:r>
            <a:r>
              <a:rPr lang="en-US" dirty="0" smtClean="0"/>
              <a:t>3486 – can be used in either civil or criminal health </a:t>
            </a:r>
            <a:r>
              <a:rPr lang="en-US" dirty="0"/>
              <a:t>care fraud </a:t>
            </a:r>
            <a:r>
              <a:rPr lang="en-US" dirty="0" smtClean="0"/>
              <a:t>investigations.</a:t>
            </a:r>
          </a:p>
          <a:p>
            <a:r>
              <a:rPr lang="en-US" dirty="0" smtClean="0"/>
              <a:t>DOJ </a:t>
            </a:r>
            <a:r>
              <a:rPr lang="en-US" dirty="0"/>
              <a:t>Civil Investigative Demand (CID), 31 U.S.C. § 3733, for use in civil </a:t>
            </a:r>
            <a:r>
              <a:rPr lang="en-US" dirty="0" smtClean="0"/>
              <a:t>FCA investigations.</a:t>
            </a:r>
          </a:p>
          <a:p>
            <a:r>
              <a:rPr lang="en-US" dirty="0" smtClean="0"/>
              <a:t>Grand </a:t>
            </a:r>
            <a:r>
              <a:rPr lang="en-US" dirty="0"/>
              <a:t>jury subpoena, for criminal </a:t>
            </a:r>
            <a:r>
              <a:rPr lang="en-US" dirty="0" smtClean="0"/>
              <a:t>investigations.</a:t>
            </a:r>
          </a:p>
          <a:p>
            <a:r>
              <a:rPr lang="en-US" dirty="0" smtClean="0"/>
              <a:t>Search </a:t>
            </a:r>
            <a:r>
              <a:rPr lang="en-US" dirty="0"/>
              <a:t>warrant, for criminal investigations</a:t>
            </a:r>
            <a:r>
              <a:rPr lang="en-US" dirty="0" smtClean="0"/>
              <a:t>.</a:t>
            </a:r>
            <a:r>
              <a:rPr lang="en-US" dirty="0"/>
              <a:t> </a:t>
            </a:r>
            <a:endParaRPr lang="en-US" dirty="0" smtClean="0"/>
          </a:p>
          <a:p>
            <a:r>
              <a:rPr lang="en-US" dirty="0" smtClean="0"/>
              <a:t>OIG </a:t>
            </a:r>
            <a:r>
              <a:rPr lang="en-US" dirty="0"/>
              <a:t>informal request for records in lieu of a </a:t>
            </a:r>
            <a:r>
              <a:rPr lang="en-US" dirty="0" smtClean="0"/>
              <a:t>subpoena.</a:t>
            </a:r>
            <a:endParaRPr lang="en-US" dirty="0"/>
          </a:p>
          <a:p>
            <a:r>
              <a:rPr lang="en-US" dirty="0"/>
              <a:t>OIG demand for immediate access to records, 42 U.S.C. § 1320a-7(b)(12), which usually involves 24-hour notice of a visit to obtain production. Rarely used.</a:t>
            </a:r>
          </a:p>
          <a:p>
            <a:endParaRPr lang="en-US" dirty="0"/>
          </a:p>
          <a:p>
            <a:endParaRPr lang="en-US" dirty="0"/>
          </a:p>
        </p:txBody>
      </p:sp>
    </p:spTree>
    <p:extLst>
      <p:ext uri="{BB962C8B-B14F-4D97-AF65-F5344CB8AC3E}">
        <p14:creationId xmlns:p14="http://schemas.microsoft.com/office/powerpoint/2010/main" val="3324545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DOJ Focus on Emails and Texts</a:t>
            </a:r>
            <a:endParaRPr lang="en-US" dirty="0"/>
          </a:p>
        </p:txBody>
      </p:sp>
      <p:sp>
        <p:nvSpPr>
          <p:cNvPr id="3" name="Content Placeholder 2"/>
          <p:cNvSpPr>
            <a:spLocks noGrp="1"/>
          </p:cNvSpPr>
          <p:nvPr>
            <p:ph idx="1"/>
          </p:nvPr>
        </p:nvSpPr>
        <p:spPr/>
        <p:txBody>
          <a:bodyPr/>
          <a:lstStyle/>
          <a:p>
            <a:r>
              <a:rPr lang="en-US" sz="2800" dirty="0" smtClean="0"/>
              <a:t>Government investigations are increasingly built on  emails and text messages, with clinical records and other evidence often almost an afterthought.</a:t>
            </a:r>
          </a:p>
          <a:p>
            <a:pPr marL="0" indent="0">
              <a:buNone/>
            </a:pPr>
            <a:endParaRPr lang="en-US" dirty="0" smtClean="0"/>
          </a:p>
          <a:p>
            <a:endParaRPr lang="en-US" dirty="0"/>
          </a:p>
        </p:txBody>
      </p:sp>
      <p:pic>
        <p:nvPicPr>
          <p:cNvPr id="5" name="Content Placeholder 4"/>
          <p:cNvPicPr>
            <a:picLocks noGrp="1" noChangeAspect="1"/>
          </p:cNvPicPr>
          <p:nvPr>
            <p:ph idx="12"/>
          </p:nvPr>
        </p:nvPicPr>
        <p:blipFill>
          <a:blip r:embed="rId3" cstate="print">
            <a:extLst>
              <a:ext uri="{28A0092B-C50C-407E-A947-70E740481C1C}">
                <a14:useLocalDpi xmlns:a14="http://schemas.microsoft.com/office/drawing/2010/main" val="0"/>
              </a:ext>
            </a:extLst>
          </a:blip>
          <a:stretch>
            <a:fillRect/>
          </a:stretch>
        </p:blipFill>
        <p:spPr>
          <a:xfrm>
            <a:off x="5029200" y="1676400"/>
            <a:ext cx="3657600" cy="4038600"/>
          </a:xfrm>
        </p:spPr>
      </p:pic>
    </p:spTree>
    <p:extLst>
      <p:ext uri="{BB962C8B-B14F-4D97-AF65-F5344CB8AC3E}">
        <p14:creationId xmlns:p14="http://schemas.microsoft.com/office/powerpoint/2010/main" val="6516305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Emails:  A Government Investigator’s Best Friend</a:t>
            </a:r>
            <a:endParaRPr lang="en-US" dirty="0"/>
          </a:p>
        </p:txBody>
      </p:sp>
      <p:sp>
        <p:nvSpPr>
          <p:cNvPr id="7" name="Content Placeholder 6"/>
          <p:cNvSpPr>
            <a:spLocks noGrp="1"/>
          </p:cNvSpPr>
          <p:nvPr>
            <p:ph idx="1"/>
          </p:nvPr>
        </p:nvSpPr>
        <p:spPr/>
        <p:txBody>
          <a:bodyPr/>
          <a:lstStyle/>
          <a:p>
            <a:r>
              <a:rPr lang="en-US" sz="2800" dirty="0"/>
              <a:t>Lack of formality</a:t>
            </a:r>
          </a:p>
          <a:p>
            <a:r>
              <a:rPr lang="en-US" sz="2800" dirty="0"/>
              <a:t>Careless banter between employees</a:t>
            </a:r>
          </a:p>
          <a:p>
            <a:r>
              <a:rPr lang="en-US" sz="2800" dirty="0"/>
              <a:t>Lack of context and nuance</a:t>
            </a:r>
          </a:p>
          <a:p>
            <a:r>
              <a:rPr lang="en-US" sz="2800" dirty="0"/>
              <a:t>Easy to forward</a:t>
            </a:r>
          </a:p>
          <a:p>
            <a:r>
              <a:rPr lang="en-US" sz="2800" dirty="0"/>
              <a:t>Hard to delete (and even when clients believe an email’s been deleted, it may still exist somewhere)</a:t>
            </a:r>
          </a:p>
          <a:p>
            <a:r>
              <a:rPr lang="en-US" sz="2800" dirty="0"/>
              <a:t>Overwhelming volumes lead to overproduction</a:t>
            </a:r>
          </a:p>
          <a:p>
            <a:endParaRPr lang="en-US" dirty="0"/>
          </a:p>
        </p:txBody>
      </p:sp>
    </p:spTree>
    <p:extLst>
      <p:ext uri="{BB962C8B-B14F-4D97-AF65-F5344CB8AC3E}">
        <p14:creationId xmlns:p14="http://schemas.microsoft.com/office/powerpoint/2010/main" val="1370642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Centrality of Email Evidence:</a:t>
            </a:r>
            <a:br>
              <a:rPr lang="en-US" dirty="0" smtClean="0"/>
            </a:br>
            <a:r>
              <a:rPr lang="en-US" i="1" dirty="0" smtClean="0"/>
              <a:t>Life Care </a:t>
            </a:r>
            <a:r>
              <a:rPr lang="en-US" dirty="0" smtClean="0"/>
              <a:t>as an Example</a:t>
            </a:r>
            <a:endParaRPr lang="en-US" dirty="0"/>
          </a:p>
        </p:txBody>
      </p:sp>
      <p:sp>
        <p:nvSpPr>
          <p:cNvPr id="3" name="Content Placeholder 2"/>
          <p:cNvSpPr>
            <a:spLocks noGrp="1"/>
          </p:cNvSpPr>
          <p:nvPr>
            <p:ph idx="1"/>
          </p:nvPr>
        </p:nvSpPr>
        <p:spPr/>
        <p:txBody>
          <a:bodyPr/>
          <a:lstStyle/>
          <a:p>
            <a:r>
              <a:rPr lang="en-US" sz="2530" dirty="0"/>
              <a:t>DOJ </a:t>
            </a:r>
            <a:r>
              <a:rPr lang="en-US" sz="2530" dirty="0" smtClean="0"/>
              <a:t>alleged </a:t>
            </a:r>
            <a:r>
              <a:rPr lang="en-US" sz="2530" dirty="0"/>
              <a:t>in a general way that LCCA billed for </a:t>
            </a:r>
            <a:r>
              <a:rPr lang="en-US" sz="2530" dirty="0" smtClean="0"/>
              <a:t>RU-level </a:t>
            </a:r>
            <a:r>
              <a:rPr lang="en-US" sz="2530" dirty="0"/>
              <a:t>therapy that “sometimes jeopardized the health of Medicare patients who were imminently terminal, fatigued, sick, or otherwise medically unstable.” </a:t>
            </a:r>
          </a:p>
          <a:p>
            <a:r>
              <a:rPr lang="en-US" sz="2530" dirty="0"/>
              <a:t>Yet although the government subpoenaed 360 medical records from LCCA, the </a:t>
            </a:r>
            <a:r>
              <a:rPr lang="en-US" sz="2530" dirty="0" smtClean="0"/>
              <a:t>DOJ’s 49-page </a:t>
            </a:r>
            <a:r>
              <a:rPr lang="en-US" sz="2530" dirty="0"/>
              <a:t>complaint </a:t>
            </a:r>
            <a:r>
              <a:rPr lang="en-US" sz="2530" dirty="0" smtClean="0"/>
              <a:t>cited </a:t>
            </a:r>
            <a:r>
              <a:rPr lang="en-US" sz="2530" dirty="0"/>
              <a:t>only a single specific instance of alleged harm to a patient.</a:t>
            </a:r>
          </a:p>
          <a:p>
            <a:r>
              <a:rPr lang="en-US" sz="2530" dirty="0"/>
              <a:t>The bulk of the allegations </a:t>
            </a:r>
            <a:r>
              <a:rPr lang="en-US" sz="2530" dirty="0" smtClean="0"/>
              <a:t>were </a:t>
            </a:r>
            <a:r>
              <a:rPr lang="en-US" sz="2530" dirty="0"/>
              <a:t>based not on clinical findings, but rather on internal emails.</a:t>
            </a:r>
          </a:p>
          <a:p>
            <a:endParaRPr lang="en-US" dirty="0"/>
          </a:p>
        </p:txBody>
      </p:sp>
    </p:spTree>
    <p:extLst>
      <p:ext uri="{BB962C8B-B14F-4D97-AF65-F5344CB8AC3E}">
        <p14:creationId xmlns:p14="http://schemas.microsoft.com/office/powerpoint/2010/main" val="122037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smtClean="0"/>
              <a:t>First Steps in Responding to Notice of an Investigation</a:t>
            </a:r>
            <a:endParaRPr lang="en-US" dirty="0"/>
          </a:p>
        </p:txBody>
      </p:sp>
      <p:sp>
        <p:nvSpPr>
          <p:cNvPr id="4" name="Content Placeholder 3"/>
          <p:cNvSpPr>
            <a:spLocks noGrp="1"/>
          </p:cNvSpPr>
          <p:nvPr>
            <p:ph idx="1"/>
          </p:nvPr>
        </p:nvSpPr>
        <p:spPr/>
        <p:txBody>
          <a:bodyPr/>
          <a:lstStyle/>
          <a:p>
            <a:r>
              <a:rPr lang="en-US" sz="2800" dirty="0" smtClean="0"/>
              <a:t>Retain outside </a:t>
            </a:r>
            <a:r>
              <a:rPr lang="en-US" sz="2800" dirty="0"/>
              <a:t>c</a:t>
            </a:r>
            <a:r>
              <a:rPr lang="en-US" sz="2800" dirty="0" smtClean="0"/>
              <a:t>ounsel</a:t>
            </a:r>
          </a:p>
          <a:p>
            <a:r>
              <a:rPr lang="en-US" sz="2800" dirty="0" smtClean="0"/>
              <a:t>Implement a legal </a:t>
            </a:r>
            <a:r>
              <a:rPr lang="en-US" sz="2800" dirty="0"/>
              <a:t>h</a:t>
            </a:r>
            <a:r>
              <a:rPr lang="en-US" sz="2800" dirty="0" smtClean="0"/>
              <a:t>old</a:t>
            </a:r>
          </a:p>
          <a:p>
            <a:r>
              <a:rPr lang="en-US" sz="2800" dirty="0" smtClean="0"/>
              <a:t>Provide </a:t>
            </a:r>
            <a:r>
              <a:rPr lang="en-US" sz="2800" dirty="0"/>
              <a:t>n</a:t>
            </a:r>
            <a:r>
              <a:rPr lang="en-US" sz="2800" dirty="0" smtClean="0"/>
              <a:t>otice to insurers</a:t>
            </a:r>
            <a:endParaRPr lang="en-US" dirty="0" smtClean="0"/>
          </a:p>
          <a:p>
            <a:pPr marL="0" indent="0">
              <a:buNone/>
            </a:pPr>
            <a:endParaRPr lang="en-US" dirty="0"/>
          </a:p>
        </p:txBody>
      </p:sp>
    </p:spTree>
    <p:extLst>
      <p:ext uri="{BB962C8B-B14F-4D97-AF65-F5344CB8AC3E}">
        <p14:creationId xmlns:p14="http://schemas.microsoft.com/office/powerpoint/2010/main" val="851007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Government Agent Contacts with Company Employees</a:t>
            </a:r>
            <a:endParaRPr lang="en-US" dirty="0"/>
          </a:p>
        </p:txBody>
      </p:sp>
    </p:spTree>
    <p:extLst>
      <p:ext uri="{BB962C8B-B14F-4D97-AF65-F5344CB8AC3E}">
        <p14:creationId xmlns:p14="http://schemas.microsoft.com/office/powerpoint/2010/main" val="376027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Preservation Obligations</a:t>
            </a:r>
            <a:endParaRPr lang="en-US" dirty="0"/>
          </a:p>
        </p:txBody>
      </p:sp>
      <p:sp>
        <p:nvSpPr>
          <p:cNvPr id="3" name="Content Placeholder 2"/>
          <p:cNvSpPr>
            <a:spLocks noGrp="1"/>
          </p:cNvSpPr>
          <p:nvPr>
            <p:ph idx="1"/>
          </p:nvPr>
        </p:nvSpPr>
        <p:spPr>
          <a:xfrm>
            <a:off x="457200" y="1371600"/>
            <a:ext cx="8229600" cy="4525963"/>
          </a:xfrm>
        </p:spPr>
        <p:txBody>
          <a:bodyPr/>
          <a:lstStyle/>
          <a:p>
            <a:r>
              <a:rPr lang="en-US" sz="2800" dirty="0" smtClean="0"/>
              <a:t>Both client and counsel have an affirmative obligation to:</a:t>
            </a:r>
          </a:p>
          <a:p>
            <a:pPr lvl="1"/>
            <a:r>
              <a:rPr lang="en-US" sz="2800" dirty="0"/>
              <a:t>Impose a written legal hold</a:t>
            </a:r>
          </a:p>
          <a:p>
            <a:pPr lvl="1"/>
            <a:r>
              <a:rPr lang="en-US" sz="2800" dirty="0"/>
              <a:t>Ensure all sources of relevant information are identified and made subject to the hold</a:t>
            </a:r>
          </a:p>
          <a:p>
            <a:pPr lvl="1"/>
            <a:r>
              <a:rPr lang="en-US" sz="2800" dirty="0"/>
              <a:t>Interview the key players</a:t>
            </a:r>
          </a:p>
          <a:p>
            <a:pPr lvl="1"/>
            <a:r>
              <a:rPr lang="en-US" sz="2800" dirty="0"/>
              <a:t>Ensure that custodians understand their preservation obligations</a:t>
            </a:r>
          </a:p>
          <a:p>
            <a:endParaRPr lang="en-US" sz="2800" dirty="0" smtClean="0"/>
          </a:p>
        </p:txBody>
      </p:sp>
    </p:spTree>
    <p:extLst>
      <p:ext uri="{BB962C8B-B14F-4D97-AF65-F5344CB8AC3E}">
        <p14:creationId xmlns:p14="http://schemas.microsoft.com/office/powerpoint/2010/main" val="3809758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Preservation Obligations</a:t>
            </a:r>
            <a:endParaRPr lang="en-US" dirty="0"/>
          </a:p>
        </p:txBody>
      </p:sp>
      <p:sp>
        <p:nvSpPr>
          <p:cNvPr id="3" name="Content Placeholder 2"/>
          <p:cNvSpPr>
            <a:spLocks noGrp="1"/>
          </p:cNvSpPr>
          <p:nvPr>
            <p:ph idx="1"/>
          </p:nvPr>
        </p:nvSpPr>
        <p:spPr/>
        <p:txBody>
          <a:bodyPr/>
          <a:lstStyle/>
          <a:p>
            <a:r>
              <a:rPr lang="en-US" sz="2800" dirty="0" smtClean="0"/>
              <a:t>Define the scope of the legal hold: what people and what systems?</a:t>
            </a:r>
          </a:p>
          <a:p>
            <a:r>
              <a:rPr lang="en-US" sz="2800" dirty="0" smtClean="0"/>
              <a:t>Get with IT: stop automatic data deletion, preserve backups as needed, set email to “legal hold”</a:t>
            </a:r>
          </a:p>
          <a:p>
            <a:r>
              <a:rPr lang="en-US" sz="2800" dirty="0" smtClean="0"/>
              <a:t>Don’t let the perfect be the enemy of the good—implement quickly and revise if needed</a:t>
            </a:r>
          </a:p>
          <a:p>
            <a:r>
              <a:rPr lang="en-US" sz="2800" dirty="0" smtClean="0"/>
              <a:t>An ongoing obligation: remember to tweak the hold as new information comes to light</a:t>
            </a:r>
          </a:p>
        </p:txBody>
      </p:sp>
    </p:spTree>
    <p:extLst>
      <p:ext uri="{BB962C8B-B14F-4D97-AF65-F5344CB8AC3E}">
        <p14:creationId xmlns:p14="http://schemas.microsoft.com/office/powerpoint/2010/main" val="559600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Preservation Obligations</a:t>
            </a:r>
            <a:endParaRPr lang="en-US" dirty="0"/>
          </a:p>
        </p:txBody>
      </p:sp>
      <p:sp>
        <p:nvSpPr>
          <p:cNvPr id="3" name="Content Placeholder 2"/>
          <p:cNvSpPr>
            <a:spLocks noGrp="1"/>
          </p:cNvSpPr>
          <p:nvPr>
            <p:ph idx="1"/>
          </p:nvPr>
        </p:nvSpPr>
        <p:spPr/>
        <p:txBody>
          <a:bodyPr/>
          <a:lstStyle/>
          <a:p>
            <a:r>
              <a:rPr lang="en-US" sz="3200" dirty="0" smtClean="0"/>
              <a:t>The stakes are higher for preservation in a government investigation—failures can lead to an obstruction of justice allegation</a:t>
            </a:r>
          </a:p>
          <a:p>
            <a:r>
              <a:rPr lang="en-US" sz="3200" dirty="0" smtClean="0"/>
              <a:t>Don’t go it alone—make sure your team has the law and the technology of </a:t>
            </a:r>
            <a:r>
              <a:rPr lang="en-US" sz="3200" dirty="0" err="1" smtClean="0"/>
              <a:t>ediscovery</a:t>
            </a:r>
            <a:r>
              <a:rPr lang="en-US" sz="3200" dirty="0" smtClean="0"/>
              <a:t> covered. It’s become a </a:t>
            </a:r>
            <a:r>
              <a:rPr lang="en-US" sz="3200" dirty="0" err="1" smtClean="0"/>
              <a:t>speciality</a:t>
            </a:r>
            <a:r>
              <a:rPr lang="en-US" sz="3200" dirty="0" smtClean="0"/>
              <a:t>, so don’t rely on generalists.</a:t>
            </a:r>
          </a:p>
          <a:p>
            <a:endParaRPr lang="en-US" sz="3200" dirty="0"/>
          </a:p>
          <a:p>
            <a:endParaRPr lang="en-US" dirty="0"/>
          </a:p>
          <a:p>
            <a:endParaRPr lang="en-US" dirty="0"/>
          </a:p>
        </p:txBody>
      </p:sp>
    </p:spTree>
    <p:extLst>
      <p:ext uri="{BB962C8B-B14F-4D97-AF65-F5344CB8AC3E}">
        <p14:creationId xmlns:p14="http://schemas.microsoft.com/office/powerpoint/2010/main" val="2726158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Contact with the </a:t>
            </a:r>
            <a:r>
              <a:rPr lang="en-US" dirty="0"/>
              <a:t>G</a:t>
            </a:r>
            <a:r>
              <a:rPr lang="en-US" dirty="0" smtClean="0"/>
              <a:t>overnment Attorney</a:t>
            </a:r>
            <a:endParaRPr lang="en-US" dirty="0"/>
          </a:p>
        </p:txBody>
      </p:sp>
      <p:sp>
        <p:nvSpPr>
          <p:cNvPr id="3" name="Content Placeholder 2"/>
          <p:cNvSpPr>
            <a:spLocks noGrp="1"/>
          </p:cNvSpPr>
          <p:nvPr>
            <p:ph idx="1"/>
          </p:nvPr>
        </p:nvSpPr>
        <p:spPr>
          <a:xfrm>
            <a:off x="457200" y="1524000"/>
            <a:ext cx="8229600" cy="4602163"/>
          </a:xfrm>
        </p:spPr>
        <p:txBody>
          <a:bodyPr/>
          <a:lstStyle/>
          <a:p>
            <a:r>
              <a:rPr lang="en-US" sz="2320" dirty="0" smtClean="0"/>
              <a:t>Determine the identity of the government attorney and seek to </a:t>
            </a:r>
            <a:r>
              <a:rPr lang="en-US" sz="2320" dirty="0"/>
              <a:t>establish a cooperative and cordial </a:t>
            </a:r>
            <a:r>
              <a:rPr lang="en-US" sz="2320" dirty="0" smtClean="0"/>
              <a:t>relationship. </a:t>
            </a:r>
          </a:p>
          <a:p>
            <a:r>
              <a:rPr lang="en-US" sz="2320" dirty="0" smtClean="0"/>
              <a:t>Attempt </a:t>
            </a:r>
            <a:r>
              <a:rPr lang="en-US" sz="2320" dirty="0"/>
              <a:t>to obtain as much information as possible </a:t>
            </a:r>
            <a:r>
              <a:rPr lang="en-US" sz="2320" dirty="0" smtClean="0"/>
              <a:t>regarding:</a:t>
            </a:r>
          </a:p>
          <a:p>
            <a:pPr lvl="1"/>
            <a:r>
              <a:rPr lang="en-US" sz="2320" dirty="0" smtClean="0"/>
              <a:t>The </a:t>
            </a:r>
            <a:r>
              <a:rPr lang="en-US" sz="2320" dirty="0"/>
              <a:t>type of enforcement contemplated (e.g., administrative, civil, criminal).</a:t>
            </a:r>
          </a:p>
          <a:p>
            <a:pPr lvl="1"/>
            <a:r>
              <a:rPr lang="en-US" sz="2320" dirty="0" smtClean="0"/>
              <a:t>The </a:t>
            </a:r>
            <a:r>
              <a:rPr lang="en-US" sz="2320" dirty="0"/>
              <a:t>specific conduct under investigation.</a:t>
            </a:r>
          </a:p>
          <a:p>
            <a:pPr lvl="1"/>
            <a:r>
              <a:rPr lang="en-US" sz="2320" dirty="0" smtClean="0"/>
              <a:t>The </a:t>
            </a:r>
            <a:r>
              <a:rPr lang="en-US" sz="2320" dirty="0"/>
              <a:t>government's theory or theories of what was done inappropriately</a:t>
            </a:r>
            <a:r>
              <a:rPr lang="en-US" sz="2320" dirty="0" smtClean="0"/>
              <a:t>.</a:t>
            </a:r>
            <a:r>
              <a:rPr lang="en-US" sz="2320" dirty="0"/>
              <a:t> </a:t>
            </a:r>
            <a:endParaRPr lang="en-US" sz="2320" dirty="0" smtClean="0"/>
          </a:p>
          <a:p>
            <a:pPr lvl="1"/>
            <a:r>
              <a:rPr lang="en-US" sz="2320" dirty="0" smtClean="0"/>
              <a:t>How </a:t>
            </a:r>
            <a:r>
              <a:rPr lang="en-US" sz="2320" dirty="0"/>
              <a:t>and why the investigation commenced.</a:t>
            </a:r>
          </a:p>
          <a:p>
            <a:r>
              <a:rPr lang="en-US" sz="2320" dirty="0" smtClean="0"/>
              <a:t>But the government lawyer is likely to be tight-lipped at the outset.  Repeated contact will yield further information.</a:t>
            </a:r>
            <a:endParaRPr lang="en-US" sz="2320" dirty="0"/>
          </a:p>
          <a:p>
            <a:endParaRPr lang="en-US" dirty="0"/>
          </a:p>
        </p:txBody>
      </p:sp>
    </p:spTree>
    <p:extLst>
      <p:ext uri="{BB962C8B-B14F-4D97-AF65-F5344CB8AC3E}">
        <p14:creationId xmlns:p14="http://schemas.microsoft.com/office/powerpoint/2010/main" val="970289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Negotiating the Scope of the Production</a:t>
            </a:r>
            <a:endParaRPr lang="en-US" dirty="0"/>
          </a:p>
        </p:txBody>
      </p:sp>
      <p:sp>
        <p:nvSpPr>
          <p:cNvPr id="3" name="Content Placeholder 2"/>
          <p:cNvSpPr>
            <a:spLocks noGrp="1"/>
          </p:cNvSpPr>
          <p:nvPr>
            <p:ph idx="1"/>
          </p:nvPr>
        </p:nvSpPr>
        <p:spPr>
          <a:xfrm>
            <a:off x="457200" y="1371600"/>
            <a:ext cx="8229600" cy="4754563"/>
          </a:xfrm>
        </p:spPr>
        <p:txBody>
          <a:bodyPr/>
          <a:lstStyle/>
          <a:p>
            <a:r>
              <a:rPr lang="en-US" sz="2200" dirty="0" smtClean="0"/>
              <a:t>There is almost always room to negotiate the scope and timing of production.</a:t>
            </a:r>
          </a:p>
          <a:p>
            <a:r>
              <a:rPr lang="en-US" sz="2200" dirty="0" smtClean="0"/>
              <a:t>Establish the government’s priorities.</a:t>
            </a:r>
          </a:p>
          <a:p>
            <a:pPr lvl="1"/>
            <a:r>
              <a:rPr lang="en-US" sz="2200" dirty="0" smtClean="0"/>
              <a:t>Rolling production</a:t>
            </a:r>
          </a:p>
          <a:p>
            <a:pPr lvl="1"/>
            <a:r>
              <a:rPr lang="en-US" sz="2200" dirty="0" smtClean="0"/>
              <a:t>Open-ended productions</a:t>
            </a:r>
          </a:p>
          <a:p>
            <a:pPr lvl="2"/>
            <a:r>
              <a:rPr lang="en-US" sz="2200" dirty="0" smtClean="0"/>
              <a:t>Instead of drawing a line in the sand over particular items in the subpoena, kick the can down the road, with the government reserving its rights to obtain those documents later.</a:t>
            </a:r>
          </a:p>
          <a:p>
            <a:r>
              <a:rPr lang="en-US" sz="2200" dirty="0" smtClean="0"/>
              <a:t>Negotiating </a:t>
            </a:r>
            <a:r>
              <a:rPr lang="en-US" sz="2200" dirty="0"/>
              <a:t>the scope </a:t>
            </a:r>
            <a:r>
              <a:rPr lang="en-US" sz="2200" dirty="0" smtClean="0"/>
              <a:t>or sequence of </a:t>
            </a:r>
            <a:r>
              <a:rPr lang="en-US" sz="2200" dirty="0"/>
              <a:t>production </a:t>
            </a:r>
            <a:r>
              <a:rPr lang="en-US" sz="2200" dirty="0" smtClean="0"/>
              <a:t>provides insights regarding focus of the investigation.</a:t>
            </a:r>
          </a:p>
          <a:p>
            <a:r>
              <a:rPr lang="en-US" sz="2200" dirty="0" smtClean="0"/>
              <a:t>Open a conversation about search terms/predictive coding, </a:t>
            </a:r>
            <a:r>
              <a:rPr lang="en-US" sz="2200" dirty="0" err="1" smtClean="0"/>
              <a:t>clawback</a:t>
            </a:r>
            <a:r>
              <a:rPr lang="en-US" sz="2200" dirty="0" smtClean="0"/>
              <a:t> agreements, etc. for ESI.</a:t>
            </a:r>
          </a:p>
          <a:p>
            <a:endParaRPr lang="en-US" dirty="0"/>
          </a:p>
          <a:p>
            <a:endParaRPr lang="en-US" dirty="0"/>
          </a:p>
        </p:txBody>
      </p:sp>
    </p:spTree>
    <p:extLst>
      <p:ext uri="{BB962C8B-B14F-4D97-AF65-F5344CB8AC3E}">
        <p14:creationId xmlns:p14="http://schemas.microsoft.com/office/powerpoint/2010/main" val="1178760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Negotiating Scope:</a:t>
            </a:r>
            <a:br>
              <a:rPr lang="en-US" dirty="0" smtClean="0"/>
            </a:br>
            <a:r>
              <a:rPr lang="en-US" dirty="0" smtClean="0"/>
              <a:t>Not a Level Playing Field</a:t>
            </a:r>
            <a:endParaRPr lang="en-US" dirty="0"/>
          </a:p>
        </p:txBody>
      </p:sp>
      <p:sp>
        <p:nvSpPr>
          <p:cNvPr id="3" name="Content Placeholder 2"/>
          <p:cNvSpPr>
            <a:spLocks noGrp="1"/>
          </p:cNvSpPr>
          <p:nvPr>
            <p:ph idx="1"/>
          </p:nvPr>
        </p:nvSpPr>
        <p:spPr>
          <a:xfrm>
            <a:off x="457200" y="1371600"/>
            <a:ext cx="8229600" cy="4602163"/>
          </a:xfrm>
        </p:spPr>
        <p:txBody>
          <a:bodyPr/>
          <a:lstStyle/>
          <a:p>
            <a:pPr>
              <a:spcBef>
                <a:spcPts val="0"/>
              </a:spcBef>
              <a:spcAft>
                <a:spcPts val="1200"/>
              </a:spcAft>
            </a:pPr>
            <a:r>
              <a:rPr lang="en-US" dirty="0">
                <a:latin typeface="+mn-lt"/>
                <a:ea typeface="Times New Roman"/>
              </a:rPr>
              <a:t>Hard-nosed litigation tactics </a:t>
            </a:r>
            <a:r>
              <a:rPr lang="en-US" dirty="0" smtClean="0">
                <a:latin typeface="+mn-lt"/>
                <a:ea typeface="Times New Roman"/>
              </a:rPr>
              <a:t>generally are </a:t>
            </a:r>
            <a:r>
              <a:rPr lang="en-US" dirty="0">
                <a:latin typeface="+mn-lt"/>
                <a:ea typeface="Times New Roman"/>
              </a:rPr>
              <a:t>not helpful in the early stages of an investigation</a:t>
            </a:r>
            <a:r>
              <a:rPr lang="en-US" dirty="0" smtClean="0">
                <a:latin typeface="+mn-lt"/>
                <a:ea typeface="Times New Roman"/>
              </a:rPr>
              <a:t>.</a:t>
            </a:r>
          </a:p>
          <a:p>
            <a:pPr>
              <a:spcBef>
                <a:spcPts val="0"/>
              </a:spcBef>
              <a:spcAft>
                <a:spcPts val="1200"/>
              </a:spcAft>
            </a:pPr>
            <a:r>
              <a:rPr lang="en-US" dirty="0" smtClean="0"/>
              <a:t>Government </a:t>
            </a:r>
            <a:r>
              <a:rPr lang="en-US" dirty="0"/>
              <a:t>agencies </a:t>
            </a:r>
            <a:r>
              <a:rPr lang="en-US" i="1" dirty="0" smtClean="0"/>
              <a:t>can</a:t>
            </a:r>
            <a:r>
              <a:rPr lang="en-US" dirty="0" smtClean="0"/>
              <a:t> conduct </a:t>
            </a:r>
            <a:r>
              <a:rPr lang="en-US" dirty="0"/>
              <a:t>fishing </a:t>
            </a:r>
            <a:r>
              <a:rPr lang="en-US" dirty="0" smtClean="0"/>
              <a:t>expeditions, including investigations merely </a:t>
            </a:r>
            <a:r>
              <a:rPr lang="en-US" dirty="0"/>
              <a:t>on suspicion </a:t>
            </a:r>
            <a:r>
              <a:rPr lang="en-US" dirty="0" smtClean="0"/>
              <a:t>of violations or to </a:t>
            </a:r>
            <a:r>
              <a:rPr lang="en-US" dirty="0"/>
              <a:t>assure themselves that </a:t>
            </a:r>
            <a:r>
              <a:rPr lang="en-US" dirty="0" smtClean="0"/>
              <a:t>the law is being </a:t>
            </a:r>
            <a:r>
              <a:rPr lang="en-US" dirty="0"/>
              <a:t>followed. </a:t>
            </a:r>
            <a:endParaRPr lang="en-US" dirty="0" smtClean="0"/>
          </a:p>
          <a:p>
            <a:pPr lvl="1">
              <a:spcBef>
                <a:spcPts val="0"/>
              </a:spcBef>
              <a:spcAft>
                <a:spcPts val="1200"/>
              </a:spcAft>
            </a:pPr>
            <a:r>
              <a:rPr lang="en-US" sz="1600" i="1" dirty="0" smtClean="0"/>
              <a:t>U.S</a:t>
            </a:r>
            <a:r>
              <a:rPr lang="en-US" sz="1600" i="1" dirty="0"/>
              <a:t>. </a:t>
            </a:r>
            <a:r>
              <a:rPr lang="en-US" sz="1600" i="1" dirty="0" err="1"/>
              <a:t>Dept</a:t>
            </a:r>
            <a:r>
              <a:rPr lang="en-US" sz="1600" i="1" dirty="0"/>
              <a:t> of Ed. v. </a:t>
            </a:r>
            <a:r>
              <a:rPr lang="en-US" sz="1600" i="1" dirty="0" smtClean="0"/>
              <a:t>NCAA</a:t>
            </a:r>
            <a:r>
              <a:rPr lang="en-US" sz="1600" dirty="0"/>
              <a:t> </a:t>
            </a:r>
            <a:r>
              <a:rPr lang="en-US" sz="1600" dirty="0" smtClean="0"/>
              <a:t>(S.D</a:t>
            </a:r>
            <a:r>
              <a:rPr lang="en-US" sz="1600" dirty="0"/>
              <a:t>. Ind. </a:t>
            </a:r>
            <a:r>
              <a:rPr lang="en-US" sz="1600" dirty="0" smtClean="0"/>
              <a:t>2006</a:t>
            </a:r>
            <a:r>
              <a:rPr lang="en-US" sz="1600" dirty="0"/>
              <a:t>); </a:t>
            </a:r>
            <a:r>
              <a:rPr lang="en-US" sz="1600" i="1" dirty="0"/>
              <a:t>Inspector General v. Banner Plumbing Supply Co</a:t>
            </a:r>
            <a:r>
              <a:rPr lang="en-US" sz="1600" i="1" dirty="0" smtClean="0"/>
              <a:t>.</a:t>
            </a:r>
            <a:r>
              <a:rPr lang="en-US" sz="1600" dirty="0"/>
              <a:t> </a:t>
            </a:r>
            <a:r>
              <a:rPr lang="en-US" sz="1600" dirty="0" smtClean="0"/>
              <a:t>(N.D. Ill. 1998</a:t>
            </a:r>
            <a:r>
              <a:rPr lang="en-US" sz="1600" dirty="0"/>
              <a:t>) (“an IG’s investigative authority is broad and may be predicated solely on a suspicion of illegality</a:t>
            </a:r>
            <a:r>
              <a:rPr lang="en-US" sz="1600" dirty="0" smtClean="0"/>
              <a:t>”).</a:t>
            </a:r>
          </a:p>
          <a:p>
            <a:pPr>
              <a:spcBef>
                <a:spcPts val="0"/>
              </a:spcBef>
              <a:spcAft>
                <a:spcPts val="1200"/>
              </a:spcAft>
            </a:pPr>
            <a:r>
              <a:rPr lang="en-US" dirty="0" smtClean="0"/>
              <a:t>“As </a:t>
            </a:r>
            <a:r>
              <a:rPr lang="en-US" dirty="0"/>
              <a:t>long as the information and materials requested touches a matter under investigation, the material and information requested is relevant.” </a:t>
            </a:r>
            <a:endParaRPr lang="en-US" i="1" dirty="0" smtClean="0"/>
          </a:p>
          <a:p>
            <a:pPr lvl="1">
              <a:spcBef>
                <a:spcPts val="0"/>
              </a:spcBef>
              <a:spcAft>
                <a:spcPts val="1200"/>
              </a:spcAft>
            </a:pPr>
            <a:r>
              <a:rPr lang="en-US" sz="1600" i="1" dirty="0" smtClean="0"/>
              <a:t>Inspector </a:t>
            </a:r>
            <a:r>
              <a:rPr lang="en-US" sz="1600" i="1" dirty="0"/>
              <a:t>General v. St. Nicholas </a:t>
            </a:r>
            <a:r>
              <a:rPr lang="en-US" sz="1600" i="1" dirty="0" smtClean="0"/>
              <a:t>Apartments</a:t>
            </a:r>
            <a:r>
              <a:rPr lang="en-US" sz="1600" dirty="0"/>
              <a:t> </a:t>
            </a:r>
            <a:r>
              <a:rPr lang="en-US" sz="1600" dirty="0" smtClean="0"/>
              <a:t>(C.D</a:t>
            </a:r>
            <a:r>
              <a:rPr lang="en-US" sz="1600" dirty="0"/>
              <a:t>. Ill. 1996</a:t>
            </a:r>
            <a:r>
              <a:rPr lang="en-US" sz="1600" dirty="0" smtClean="0"/>
              <a:t>).</a:t>
            </a:r>
          </a:p>
          <a:p>
            <a:pPr lvl="1">
              <a:spcBef>
                <a:spcPts val="0"/>
              </a:spcBef>
              <a:spcAft>
                <a:spcPts val="1200"/>
              </a:spcAft>
            </a:pPr>
            <a:endParaRPr lang="en-US" sz="1600" dirty="0" smtClean="0"/>
          </a:p>
          <a:p>
            <a:pPr lvl="1">
              <a:spcBef>
                <a:spcPts val="0"/>
              </a:spcBef>
              <a:spcAft>
                <a:spcPts val="1200"/>
              </a:spcAft>
            </a:pPr>
            <a:endParaRPr lang="en-US" sz="1600" dirty="0">
              <a:latin typeface="+mn-lt"/>
              <a:ea typeface="Times New Roman"/>
            </a:endParaRPr>
          </a:p>
        </p:txBody>
      </p:sp>
    </p:spTree>
    <p:extLst>
      <p:ext uri="{BB962C8B-B14F-4D97-AF65-F5344CB8AC3E}">
        <p14:creationId xmlns:p14="http://schemas.microsoft.com/office/powerpoint/2010/main" val="806996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And You Do </a:t>
            </a:r>
            <a:r>
              <a:rPr lang="fr-FR" dirty="0" err="1" smtClean="0"/>
              <a:t>Want</a:t>
            </a:r>
            <a:r>
              <a:rPr lang="fr-FR" dirty="0" smtClean="0"/>
              <a:t> the DOJ to </a:t>
            </a:r>
            <a:r>
              <a:rPr lang="fr-FR" dirty="0" err="1" smtClean="0"/>
              <a:t>Like</a:t>
            </a:r>
            <a:r>
              <a:rPr lang="fr-FR" dirty="0" smtClean="0"/>
              <a:t> </a:t>
            </a:r>
            <a:r>
              <a:rPr lang="fr-FR" dirty="0" err="1" smtClean="0"/>
              <a:t>Your</a:t>
            </a:r>
            <a:r>
              <a:rPr lang="fr-FR" dirty="0" smtClean="0"/>
              <a:t> Client …</a:t>
            </a:r>
            <a:endParaRPr lang="en-US" dirty="0"/>
          </a:p>
        </p:txBody>
      </p:sp>
      <p:sp>
        <p:nvSpPr>
          <p:cNvPr id="3" name="Content Placeholder 2"/>
          <p:cNvSpPr>
            <a:spLocks noGrp="1"/>
          </p:cNvSpPr>
          <p:nvPr>
            <p:ph idx="1"/>
          </p:nvPr>
        </p:nvSpPr>
        <p:spPr>
          <a:xfrm>
            <a:off x="457200" y="1600200"/>
            <a:ext cx="8229600" cy="4648200"/>
          </a:xfrm>
        </p:spPr>
        <p:txBody>
          <a:bodyPr/>
          <a:lstStyle/>
          <a:p>
            <a:pPr marL="0" indent="0">
              <a:buNone/>
            </a:pPr>
            <a:r>
              <a:rPr lang="en-US" sz="2500" dirty="0" smtClean="0"/>
              <a:t>If the DOJ elects to pursue an FCA action against a company, in only 6% of cases does the matter end without any payment by that company.</a:t>
            </a:r>
          </a:p>
          <a:p>
            <a:endParaRPr lang="en-US" dirty="0" smtClean="0"/>
          </a:p>
          <a:p>
            <a:pPr marL="0" indent="0" eaLnBrk="0" fontAlgn="base" hangingPunct="0">
              <a:lnSpc>
                <a:spcPct val="90000"/>
              </a:lnSpc>
              <a:spcBef>
                <a:spcPts val="0"/>
              </a:spcBef>
              <a:spcAft>
                <a:spcPts val="840"/>
              </a:spcAft>
            </a:pPr>
            <a:endParaRPr lang="en-US" sz="3200" dirty="0">
              <a:latin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50" y="2895600"/>
            <a:ext cx="81889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793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Preserve Your Objections</a:t>
            </a:r>
            <a:endParaRPr lang="en-US" dirty="0"/>
          </a:p>
        </p:txBody>
      </p:sp>
      <p:sp>
        <p:nvSpPr>
          <p:cNvPr id="3" name="Content Placeholder 2"/>
          <p:cNvSpPr>
            <a:spLocks noGrp="1"/>
          </p:cNvSpPr>
          <p:nvPr>
            <p:ph idx="1"/>
          </p:nvPr>
        </p:nvSpPr>
        <p:spPr/>
        <p:txBody>
          <a:bodyPr/>
          <a:lstStyle/>
          <a:p>
            <a:pPr>
              <a:spcBef>
                <a:spcPts val="0"/>
              </a:spcBef>
              <a:spcAft>
                <a:spcPts val="1200"/>
              </a:spcAft>
            </a:pPr>
            <a:r>
              <a:rPr lang="en-US" dirty="0">
                <a:ea typeface="Times New Roman"/>
              </a:rPr>
              <a:t>Nevertheless, it is important to preserve </a:t>
            </a:r>
            <a:r>
              <a:rPr lang="en-US" dirty="0" smtClean="0">
                <a:ea typeface="Times New Roman"/>
              </a:rPr>
              <a:t>objections</a:t>
            </a:r>
            <a:r>
              <a:rPr lang="en-US" dirty="0">
                <a:ea typeface="Times New Roman"/>
              </a:rPr>
              <a:t>.</a:t>
            </a:r>
          </a:p>
          <a:p>
            <a:pPr>
              <a:spcBef>
                <a:spcPts val="0"/>
              </a:spcBef>
              <a:spcAft>
                <a:spcPts val="1200"/>
              </a:spcAft>
            </a:pPr>
            <a:r>
              <a:rPr lang="en-US" dirty="0">
                <a:ea typeface="Times New Roman"/>
              </a:rPr>
              <a:t>4-part test for enforcement of administrative subpoenas:  (1) the inquiry must be within the authority of the agency; (2) the demand for information must not be too indefinite; (3) the information sought must be reasonably relevant to the inquiry; (4) the information must not already be in the government’s possession. </a:t>
            </a:r>
            <a:endParaRPr lang="en-US" dirty="0" smtClean="0">
              <a:ea typeface="Times New Roman"/>
            </a:endParaRPr>
          </a:p>
          <a:p>
            <a:pPr lvl="1">
              <a:spcBef>
                <a:spcPts val="0"/>
              </a:spcBef>
              <a:spcAft>
                <a:spcPts val="1200"/>
              </a:spcAft>
            </a:pPr>
            <a:r>
              <a:rPr lang="en-US" i="1" dirty="0" smtClean="0">
                <a:ea typeface="Times New Roman"/>
              </a:rPr>
              <a:t>U.S</a:t>
            </a:r>
            <a:r>
              <a:rPr lang="en-US" i="1" dirty="0">
                <a:ea typeface="Times New Roman"/>
              </a:rPr>
              <a:t>. v. Powell</a:t>
            </a:r>
            <a:r>
              <a:rPr lang="en-US" dirty="0">
                <a:ea typeface="Times New Roman"/>
              </a:rPr>
              <a:t>, 379 U.S. 48, 58 (1964). </a:t>
            </a:r>
          </a:p>
          <a:p>
            <a:pPr>
              <a:spcBef>
                <a:spcPts val="0"/>
              </a:spcBef>
              <a:spcAft>
                <a:spcPts val="1200"/>
              </a:spcAft>
            </a:pPr>
            <a:r>
              <a:rPr lang="en-US" dirty="0">
                <a:ea typeface="Times New Roman"/>
              </a:rPr>
              <a:t>In addition, the demand must not be unduly broad or burdensome. </a:t>
            </a:r>
            <a:endParaRPr lang="en-US" dirty="0" smtClean="0">
              <a:ea typeface="Times New Roman"/>
            </a:endParaRPr>
          </a:p>
          <a:p>
            <a:pPr lvl="1">
              <a:spcBef>
                <a:spcPts val="0"/>
              </a:spcBef>
              <a:spcAft>
                <a:spcPts val="1200"/>
              </a:spcAft>
            </a:pPr>
            <a:r>
              <a:rPr lang="en-US" i="1" dirty="0" smtClean="0">
                <a:ea typeface="Times New Roman"/>
              </a:rPr>
              <a:t>U.S</a:t>
            </a:r>
            <a:r>
              <a:rPr lang="en-US" i="1" dirty="0">
                <a:ea typeface="Times New Roman"/>
              </a:rPr>
              <a:t>. v. Westinghouse Elec. Corp.</a:t>
            </a:r>
            <a:r>
              <a:rPr lang="en-US" dirty="0">
                <a:ea typeface="Times New Roman"/>
              </a:rPr>
              <a:t>, 788 F.2d 164, 166 (3d Cir. 1986).</a:t>
            </a:r>
          </a:p>
          <a:p>
            <a:endParaRPr lang="en-US" dirty="0"/>
          </a:p>
          <a:p>
            <a:endParaRPr lang="en-US" dirty="0"/>
          </a:p>
        </p:txBody>
      </p:sp>
    </p:spTree>
    <p:extLst>
      <p:ext uri="{BB962C8B-B14F-4D97-AF65-F5344CB8AC3E}">
        <p14:creationId xmlns:p14="http://schemas.microsoft.com/office/powerpoint/2010/main" val="2983417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Preserve Your Objections, But Choose Your Battles Wisely</a:t>
            </a:r>
            <a:endParaRPr lang="en-US" dirty="0"/>
          </a:p>
        </p:txBody>
      </p:sp>
      <p:sp>
        <p:nvSpPr>
          <p:cNvPr id="3" name="Content Placeholder 2"/>
          <p:cNvSpPr>
            <a:spLocks noGrp="1"/>
          </p:cNvSpPr>
          <p:nvPr>
            <p:ph idx="1"/>
          </p:nvPr>
        </p:nvSpPr>
        <p:spPr>
          <a:xfrm>
            <a:off x="381000" y="1447800"/>
            <a:ext cx="8458200" cy="4678363"/>
          </a:xfrm>
        </p:spPr>
        <p:txBody>
          <a:bodyPr/>
          <a:lstStyle/>
          <a:p>
            <a:pPr lvl="0"/>
            <a:r>
              <a:rPr lang="en-US" sz="2350" dirty="0" smtClean="0"/>
              <a:t>“[S]</a:t>
            </a:r>
            <a:r>
              <a:rPr lang="en-US" sz="2350" dirty="0" err="1" smtClean="0"/>
              <a:t>ubpoenas</a:t>
            </a:r>
            <a:r>
              <a:rPr lang="en-US" sz="2350" dirty="0" smtClean="0"/>
              <a:t> </a:t>
            </a:r>
            <a:r>
              <a:rPr lang="en-US" sz="2350" dirty="0"/>
              <a:t>impacting an entity’s business dramatically may still be permissible if the agency is not exceeding the scope of its authority.” </a:t>
            </a:r>
            <a:endParaRPr lang="en-US" sz="2350" dirty="0" smtClean="0"/>
          </a:p>
          <a:p>
            <a:pPr lvl="1"/>
            <a:r>
              <a:rPr lang="en-US" sz="1600" i="1" dirty="0"/>
              <a:t>U.S. </a:t>
            </a:r>
            <a:r>
              <a:rPr lang="en-US" sz="1600" i="1" dirty="0" err="1"/>
              <a:t>Dept</a:t>
            </a:r>
            <a:r>
              <a:rPr lang="en-US" sz="1600" i="1" dirty="0"/>
              <a:t> of Ed. v. NCAA</a:t>
            </a:r>
            <a:r>
              <a:rPr lang="en-US" sz="1600" dirty="0"/>
              <a:t> (S.D. Ind. 2006</a:t>
            </a:r>
            <a:r>
              <a:rPr lang="en-US" sz="1600" dirty="0" smtClean="0"/>
              <a:t>).</a:t>
            </a:r>
          </a:p>
          <a:p>
            <a:pPr lvl="0"/>
            <a:r>
              <a:rPr lang="en-US" sz="2350" dirty="0" smtClean="0"/>
              <a:t>“</a:t>
            </a:r>
            <a:r>
              <a:rPr lang="en-US" sz="2350" dirty="0"/>
              <a:t>A subpoena will not be enforced if the demand is excessively burdensome, that is, if compliance would threaten the normal operation of a respondent’s business</a:t>
            </a:r>
            <a:r>
              <a:rPr lang="en-US" sz="2350" dirty="0" smtClean="0"/>
              <a:t>.”</a:t>
            </a:r>
            <a:endParaRPr lang="en-US" sz="2350" dirty="0"/>
          </a:p>
          <a:p>
            <a:pPr marL="522288" lvl="2" indent="0">
              <a:buNone/>
            </a:pPr>
            <a:r>
              <a:rPr lang="en-US" sz="2350" dirty="0" smtClean="0"/>
              <a:t>“</a:t>
            </a:r>
            <a:r>
              <a:rPr lang="en-US" sz="2350" dirty="0"/>
              <a:t>A subpoenaed party will always be forced to endure some inconveniences and burdens when complying with a subpoena, but these inconveniences and burdens are necessary to the furtherance of a Government agency’s legitimate inquiry and is in the public’s best interest</a:t>
            </a:r>
            <a:r>
              <a:rPr lang="en-US" sz="2350" dirty="0" smtClean="0"/>
              <a:t>.”</a:t>
            </a:r>
          </a:p>
          <a:p>
            <a:pPr lvl="1"/>
            <a:r>
              <a:rPr lang="en-US" sz="1600" i="1" dirty="0" smtClean="0"/>
              <a:t>Inspector </a:t>
            </a:r>
            <a:r>
              <a:rPr lang="en-US" sz="1600" i="1" dirty="0"/>
              <a:t>General v. St. Nicholas Apartments</a:t>
            </a:r>
            <a:r>
              <a:rPr lang="en-US" sz="1600" dirty="0"/>
              <a:t> (C.D. Ill. 1996</a:t>
            </a:r>
            <a:r>
              <a:rPr lang="en-US" sz="1600" dirty="0" smtClean="0"/>
              <a:t>). </a:t>
            </a:r>
            <a:endParaRPr lang="en-US" sz="1600" dirty="0"/>
          </a:p>
          <a:p>
            <a:endParaRPr lang="en-US" sz="1600" dirty="0"/>
          </a:p>
        </p:txBody>
      </p:sp>
    </p:spTree>
    <p:extLst>
      <p:ext uri="{BB962C8B-B14F-4D97-AF65-F5344CB8AC3E}">
        <p14:creationId xmlns:p14="http://schemas.microsoft.com/office/powerpoint/2010/main" val="4008754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Confidentiality for Documents</a:t>
            </a:r>
            <a:endParaRPr lang="en-US" dirty="0"/>
          </a:p>
        </p:txBody>
      </p:sp>
      <p:sp>
        <p:nvSpPr>
          <p:cNvPr id="3" name="Content Placeholder 2"/>
          <p:cNvSpPr>
            <a:spLocks noGrp="1"/>
          </p:cNvSpPr>
          <p:nvPr>
            <p:ph idx="1"/>
          </p:nvPr>
        </p:nvSpPr>
        <p:spPr/>
        <p:txBody>
          <a:bodyPr/>
          <a:lstStyle/>
          <a:p>
            <a:pPr algn="just">
              <a:spcBef>
                <a:spcPts val="0"/>
              </a:spcBef>
              <a:spcAft>
                <a:spcPts val="1200"/>
              </a:spcAft>
            </a:pPr>
            <a:r>
              <a:rPr lang="en-US" dirty="0" smtClean="0"/>
              <a:t>Request </a:t>
            </a:r>
            <a:r>
              <a:rPr lang="en-US" dirty="0"/>
              <a:t>that </a:t>
            </a:r>
            <a:r>
              <a:rPr lang="en-US" dirty="0" smtClean="0"/>
              <a:t>the company’s </a:t>
            </a:r>
            <a:r>
              <a:rPr lang="en-US" dirty="0"/>
              <a:t>documents be afforded confidential treatment, in accordance with applicable state and federal law, and </a:t>
            </a:r>
            <a:r>
              <a:rPr lang="en-US" dirty="0" smtClean="0"/>
              <a:t>the government </a:t>
            </a:r>
            <a:r>
              <a:rPr lang="en-US" dirty="0"/>
              <a:t>will make all future productions with the understanding that the documents being produced are exempt from disclosure under </a:t>
            </a:r>
            <a:r>
              <a:rPr lang="en-US" dirty="0" smtClean="0"/>
              <a:t>FOIA, </a:t>
            </a:r>
            <a:r>
              <a:rPr lang="en-US" dirty="0"/>
              <a:t>5 U.S.C. § 552(b).  </a:t>
            </a:r>
            <a:endParaRPr lang="en-US" dirty="0" smtClean="0"/>
          </a:p>
          <a:p>
            <a:pPr algn="just">
              <a:spcBef>
                <a:spcPts val="0"/>
              </a:spcBef>
              <a:spcAft>
                <a:spcPts val="1200"/>
              </a:spcAft>
            </a:pPr>
            <a:r>
              <a:rPr lang="en-US" dirty="0" smtClean="0"/>
              <a:t>Request that the company be </a:t>
            </a:r>
            <a:r>
              <a:rPr lang="en-US" dirty="0"/>
              <a:t>given 10 days prior written notice before the </a:t>
            </a:r>
            <a:r>
              <a:rPr lang="en-US" dirty="0" smtClean="0"/>
              <a:t>government </a:t>
            </a:r>
            <a:r>
              <a:rPr lang="en-US" dirty="0"/>
              <a:t>discloses any such confidential documents and </a:t>
            </a:r>
            <a:r>
              <a:rPr lang="en-US" dirty="0" smtClean="0"/>
              <a:t>request </a:t>
            </a:r>
            <a:r>
              <a:rPr lang="en-US" dirty="0"/>
              <a:t>that the </a:t>
            </a:r>
            <a:r>
              <a:rPr lang="en-US" dirty="0" smtClean="0"/>
              <a:t>government </a:t>
            </a:r>
            <a:r>
              <a:rPr lang="en-US" dirty="0"/>
              <a:t>not disclose </a:t>
            </a:r>
            <a:r>
              <a:rPr lang="en-US" dirty="0" smtClean="0"/>
              <a:t>the company’s </a:t>
            </a:r>
            <a:r>
              <a:rPr lang="en-US" dirty="0"/>
              <a:t>confidential business, financial, proprietary, or patient information without </a:t>
            </a:r>
            <a:r>
              <a:rPr lang="en-US" dirty="0" smtClean="0"/>
              <a:t>the company’s </a:t>
            </a:r>
            <a:r>
              <a:rPr lang="en-US" dirty="0"/>
              <a:t>prior written consent.</a:t>
            </a:r>
          </a:p>
        </p:txBody>
      </p:sp>
    </p:spTree>
    <p:extLst>
      <p:ext uri="{BB962C8B-B14F-4D97-AF65-F5344CB8AC3E}">
        <p14:creationId xmlns:p14="http://schemas.microsoft.com/office/powerpoint/2010/main" val="1848892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smtClean="0">
                <a:latin typeface="+mj-lt"/>
              </a:rPr>
              <a:t>Government Agent Interviews of Current or Former Employees</a:t>
            </a:r>
          </a:p>
        </p:txBody>
      </p:sp>
      <p:sp>
        <p:nvSpPr>
          <p:cNvPr id="46083" name="Content Placeholder 2"/>
          <p:cNvSpPr>
            <a:spLocks noGrp="1"/>
          </p:cNvSpPr>
          <p:nvPr>
            <p:ph idx="1"/>
          </p:nvPr>
        </p:nvSpPr>
        <p:spPr>
          <a:xfrm>
            <a:off x="457200" y="1600200"/>
            <a:ext cx="5029200" cy="4525963"/>
          </a:xfrm>
        </p:spPr>
        <p:txBody>
          <a:bodyPr/>
          <a:lstStyle/>
          <a:p>
            <a:r>
              <a:rPr lang="en-US" altLang="en-US" sz="2800" dirty="0" smtClean="0"/>
              <a:t>Most likely to occur through an unannounced, evening visit to an employee’s home (“knock and talk”), but may also occur by phone.</a:t>
            </a:r>
          </a:p>
          <a:p>
            <a:r>
              <a:rPr lang="en-US" altLang="en-US" sz="2800" dirty="0" smtClean="0"/>
              <a:t>May also be attempted on company premises while serving a subpoena or executing a search warrant, or by ZPIC investigators.</a:t>
            </a:r>
          </a:p>
          <a:p>
            <a:endParaRPr lang="en-US" altLang="en-US" sz="2800" dirty="0" smtClean="0"/>
          </a:p>
          <a:p>
            <a:endParaRPr lang="en-US" altLang="en-US" dirty="0" smtClean="0"/>
          </a:p>
        </p:txBody>
      </p:sp>
      <p:pic>
        <p:nvPicPr>
          <p:cNvPr id="3" name="Content Placeholder 2"/>
          <p:cNvPicPr>
            <a:picLocks noGrp="1" noChangeAspect="1"/>
          </p:cNvPicPr>
          <p:nvPr>
            <p:ph idx="12"/>
          </p:nvPr>
        </p:nvPicPr>
        <p:blipFill>
          <a:blip r:embed="rId3">
            <a:extLst>
              <a:ext uri="{28A0092B-C50C-407E-A947-70E740481C1C}">
                <a14:useLocalDpi xmlns:a14="http://schemas.microsoft.com/office/drawing/2010/main" val="0"/>
              </a:ext>
            </a:extLst>
          </a:blip>
          <a:stretch>
            <a:fillRect/>
          </a:stretch>
        </p:blipFill>
        <p:spPr>
          <a:xfrm>
            <a:off x="5715000" y="2209800"/>
            <a:ext cx="3191655" cy="3501629"/>
          </a:xfrm>
        </p:spPr>
      </p:pic>
    </p:spTree>
    <p:extLst>
      <p:ext uri="{BB962C8B-B14F-4D97-AF65-F5344CB8AC3E}">
        <p14:creationId xmlns:p14="http://schemas.microsoft.com/office/powerpoint/2010/main" val="5691934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Search Warrants</a:t>
            </a:r>
            <a:endParaRPr lang="en-US" dirty="0"/>
          </a:p>
        </p:txBody>
      </p:sp>
    </p:spTree>
    <p:extLst>
      <p:ext uri="{BB962C8B-B14F-4D97-AF65-F5344CB8AC3E}">
        <p14:creationId xmlns:p14="http://schemas.microsoft.com/office/powerpoint/2010/main" val="3998159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Execution of a Search Warrant: </a:t>
            </a:r>
            <a:br>
              <a:rPr lang="en-US" dirty="0" smtClean="0"/>
            </a:br>
            <a:r>
              <a:rPr lang="en-US" dirty="0" smtClean="0"/>
              <a:t>Initial Response</a:t>
            </a:r>
            <a:endParaRPr lang="en-US" dirty="0"/>
          </a:p>
        </p:txBody>
      </p:sp>
      <p:sp>
        <p:nvSpPr>
          <p:cNvPr id="4" name="Content Placeholder 3"/>
          <p:cNvSpPr>
            <a:spLocks noGrp="1"/>
          </p:cNvSpPr>
          <p:nvPr>
            <p:ph idx="1"/>
          </p:nvPr>
        </p:nvSpPr>
        <p:spPr>
          <a:xfrm>
            <a:off x="304800" y="1600200"/>
            <a:ext cx="5181600" cy="4525963"/>
          </a:xfrm>
        </p:spPr>
        <p:txBody>
          <a:bodyPr/>
          <a:lstStyle/>
          <a:p>
            <a:pPr lvl="0"/>
            <a:r>
              <a:rPr lang="en-US" sz="2700" dirty="0" smtClean="0">
                <a:solidFill>
                  <a:prstClr val="black"/>
                </a:solidFill>
              </a:rPr>
              <a:t>The </a:t>
            </a:r>
            <a:r>
              <a:rPr lang="en-US" sz="2700" dirty="0">
                <a:solidFill>
                  <a:prstClr val="black"/>
                </a:solidFill>
              </a:rPr>
              <a:t>agents should produce the search warrant before </a:t>
            </a:r>
            <a:r>
              <a:rPr lang="en-US" sz="2700" dirty="0" smtClean="0">
                <a:solidFill>
                  <a:prstClr val="black"/>
                </a:solidFill>
              </a:rPr>
              <a:t>entering.  </a:t>
            </a:r>
          </a:p>
          <a:p>
            <a:r>
              <a:rPr lang="en-US" sz="2700" dirty="0" smtClean="0"/>
              <a:t>The facility should notify supervisor or designated contact/counsel immediately.</a:t>
            </a:r>
            <a:endParaRPr lang="en-US" sz="2700" dirty="0" smtClean="0">
              <a:solidFill>
                <a:prstClr val="black"/>
              </a:solidFill>
            </a:endParaRPr>
          </a:p>
          <a:p>
            <a:r>
              <a:rPr lang="en-US" sz="2700" dirty="0"/>
              <a:t>An employee may request that the agents not start the search until counsel </a:t>
            </a:r>
            <a:r>
              <a:rPr lang="en-US" sz="2700" dirty="0" smtClean="0"/>
              <a:t>arrives, </a:t>
            </a:r>
            <a:r>
              <a:rPr lang="en-US" sz="2700" dirty="0"/>
              <a:t>but if </a:t>
            </a:r>
            <a:r>
              <a:rPr lang="en-US" sz="2700" dirty="0" smtClean="0"/>
              <a:t>the request is rejected, they </a:t>
            </a:r>
            <a:r>
              <a:rPr lang="en-US" sz="2700" dirty="0"/>
              <a:t>must </a:t>
            </a:r>
            <a:r>
              <a:rPr lang="en-US" sz="2700" dirty="0" smtClean="0"/>
              <a:t>not interfere.</a:t>
            </a:r>
          </a:p>
        </p:txBody>
      </p:sp>
      <p:pic>
        <p:nvPicPr>
          <p:cNvPr id="6" name="Content Placeholder 5"/>
          <p:cNvPicPr>
            <a:picLocks noGrp="1" noChangeAspect="1"/>
          </p:cNvPicPr>
          <p:nvPr>
            <p:ph idx="12"/>
          </p:nvPr>
        </p:nvPicPr>
        <p:blipFill>
          <a:blip r:embed="rId3" cstate="print">
            <a:extLst>
              <a:ext uri="{28A0092B-C50C-407E-A947-70E740481C1C}">
                <a14:useLocalDpi xmlns:a14="http://schemas.microsoft.com/office/drawing/2010/main" val="0"/>
              </a:ext>
            </a:extLst>
          </a:blip>
          <a:stretch>
            <a:fillRect/>
          </a:stretch>
        </p:blipFill>
        <p:spPr>
          <a:xfrm>
            <a:off x="5410200" y="1676400"/>
            <a:ext cx="3505200" cy="4644390"/>
          </a:xfrm>
        </p:spPr>
      </p:pic>
    </p:spTree>
    <p:extLst>
      <p:ext uri="{BB962C8B-B14F-4D97-AF65-F5344CB8AC3E}">
        <p14:creationId xmlns:p14="http://schemas.microsoft.com/office/powerpoint/2010/main" val="2204969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Execution of a Search Warrant: </a:t>
            </a:r>
            <a:br>
              <a:rPr lang="en-US" dirty="0" smtClean="0"/>
            </a:br>
            <a:r>
              <a:rPr lang="en-US" dirty="0" smtClean="0"/>
              <a:t>Initial Response</a:t>
            </a:r>
            <a:endParaRPr lang="en-US" dirty="0"/>
          </a:p>
        </p:txBody>
      </p:sp>
      <p:sp>
        <p:nvSpPr>
          <p:cNvPr id="4" name="Content Placeholder 3"/>
          <p:cNvSpPr>
            <a:spLocks noGrp="1"/>
          </p:cNvSpPr>
          <p:nvPr>
            <p:ph idx="1"/>
          </p:nvPr>
        </p:nvSpPr>
        <p:spPr/>
        <p:txBody>
          <a:bodyPr/>
          <a:lstStyle/>
          <a:p>
            <a:pPr lvl="0"/>
            <a:r>
              <a:rPr lang="en-US" sz="2800" dirty="0">
                <a:solidFill>
                  <a:prstClr val="black"/>
                </a:solidFill>
              </a:rPr>
              <a:t>If the search begins before counsel arrives, a senior employee should request: </a:t>
            </a:r>
          </a:p>
          <a:p>
            <a:pPr lvl="1"/>
            <a:r>
              <a:rPr lang="en-US" sz="2800" dirty="0">
                <a:solidFill>
                  <a:prstClr val="black"/>
                </a:solidFill>
              </a:rPr>
              <a:t>the name and phone number of the government lawyer overseeing the investigation, </a:t>
            </a:r>
          </a:p>
          <a:p>
            <a:pPr lvl="1"/>
            <a:r>
              <a:rPr lang="en-US" sz="2800" dirty="0">
                <a:solidFill>
                  <a:prstClr val="black"/>
                </a:solidFill>
              </a:rPr>
              <a:t>a copy of the search warrant, and </a:t>
            </a:r>
          </a:p>
          <a:p>
            <a:pPr lvl="1"/>
            <a:r>
              <a:rPr lang="en-US" sz="2800" dirty="0">
                <a:solidFill>
                  <a:prstClr val="black"/>
                </a:solidFill>
              </a:rPr>
              <a:t>the application to the court and accompanying affidavit</a:t>
            </a:r>
            <a:r>
              <a:rPr lang="en-US" sz="2800" dirty="0" smtClean="0">
                <a:solidFill>
                  <a:prstClr val="black"/>
                </a:solidFill>
              </a:rPr>
              <a:t>.</a:t>
            </a:r>
          </a:p>
          <a:p>
            <a:r>
              <a:rPr lang="en-US" sz="2700" dirty="0"/>
              <a:t>Non-essential employees should be sent home</a:t>
            </a:r>
            <a:r>
              <a:rPr lang="en-US" sz="3200" dirty="0"/>
              <a:t>.</a:t>
            </a:r>
          </a:p>
          <a:p>
            <a:pPr lvl="1"/>
            <a:endParaRPr lang="en-US" sz="2800" dirty="0">
              <a:solidFill>
                <a:prstClr val="black"/>
              </a:solidFill>
            </a:endParaRPr>
          </a:p>
          <a:p>
            <a:pPr lvl="0"/>
            <a:endParaRPr lang="en-US" dirty="0">
              <a:solidFill>
                <a:prstClr val="black"/>
              </a:solidFill>
            </a:endParaRPr>
          </a:p>
        </p:txBody>
      </p:sp>
    </p:spTree>
    <p:extLst>
      <p:ext uri="{BB962C8B-B14F-4D97-AF65-F5344CB8AC3E}">
        <p14:creationId xmlns:p14="http://schemas.microsoft.com/office/powerpoint/2010/main" val="3945362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smtClean="0">
                <a:latin typeface="+mj-lt"/>
              </a:rPr>
              <a:t>During the Search</a:t>
            </a:r>
          </a:p>
        </p:txBody>
      </p:sp>
      <p:sp>
        <p:nvSpPr>
          <p:cNvPr id="2" name="Content Placeholder 1"/>
          <p:cNvSpPr>
            <a:spLocks noGrp="1"/>
          </p:cNvSpPr>
          <p:nvPr>
            <p:ph idx="1"/>
          </p:nvPr>
        </p:nvSpPr>
        <p:spPr>
          <a:xfrm>
            <a:off x="457200" y="1524000"/>
            <a:ext cx="8229600" cy="4602163"/>
          </a:xfrm>
        </p:spPr>
        <p:txBody>
          <a:bodyPr/>
          <a:lstStyle/>
          <a:p>
            <a:r>
              <a:rPr lang="en-US" sz="2700" dirty="0" smtClean="0"/>
              <a:t>Once </a:t>
            </a:r>
            <a:r>
              <a:rPr lang="en-US" sz="2700" dirty="0"/>
              <a:t>the search begins, </a:t>
            </a:r>
            <a:r>
              <a:rPr lang="en-US" sz="2700" dirty="0" smtClean="0"/>
              <a:t>employees must not </a:t>
            </a:r>
            <a:r>
              <a:rPr lang="en-US" sz="2700" dirty="0"/>
              <a:t>interfere with </a:t>
            </a:r>
            <a:r>
              <a:rPr lang="en-US" sz="2700" dirty="0" smtClean="0"/>
              <a:t>the agents or prevent </a:t>
            </a:r>
            <a:r>
              <a:rPr lang="en-US" sz="2700" dirty="0"/>
              <a:t>them from accessing </a:t>
            </a:r>
            <a:r>
              <a:rPr lang="en-US" sz="2700" dirty="0" smtClean="0"/>
              <a:t>items </a:t>
            </a:r>
            <a:r>
              <a:rPr lang="en-US" sz="2700" dirty="0"/>
              <a:t>listed in the search warrant. </a:t>
            </a:r>
          </a:p>
          <a:p>
            <a:pPr lvl="1"/>
            <a:r>
              <a:rPr lang="en-US" sz="2700" dirty="0" smtClean="0"/>
              <a:t>Rule #1:  Except as indicated below, stay out of the way!</a:t>
            </a:r>
          </a:p>
          <a:p>
            <a:r>
              <a:rPr lang="en-US" sz="2700" dirty="0" smtClean="0"/>
              <a:t>Agents may attempt to interview employees during the course of the search.  The rules previously discussed apply.</a:t>
            </a:r>
          </a:p>
          <a:p>
            <a:r>
              <a:rPr lang="en-US" sz="2700" dirty="0" smtClean="0"/>
              <a:t>Counsel or a senior employee should request at the outset of the search that all requests to speak to employees be funneled through them.</a:t>
            </a:r>
          </a:p>
          <a:p>
            <a:endParaRPr lang="en-US" dirty="0"/>
          </a:p>
          <a:p>
            <a:pPr lvl="1"/>
            <a:endParaRPr lang="en-US" sz="2400" dirty="0"/>
          </a:p>
          <a:p>
            <a:pPr marL="0" indent="0">
              <a:buNone/>
            </a:pPr>
            <a:endParaRPr lang="en-US" sz="2000" dirty="0"/>
          </a:p>
          <a:p>
            <a:endParaRPr lang="en-US" sz="2000" dirty="0"/>
          </a:p>
          <a:p>
            <a:endParaRPr lang="en-US" sz="2100" dirty="0"/>
          </a:p>
          <a:p>
            <a:endParaRPr lang="en-US" dirty="0" smtClean="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319969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smtClean="0">
                <a:latin typeface="+mj-lt"/>
              </a:rPr>
              <a:t>During the Search</a:t>
            </a:r>
          </a:p>
        </p:txBody>
      </p:sp>
      <p:sp>
        <p:nvSpPr>
          <p:cNvPr id="2" name="Content Placeholder 1"/>
          <p:cNvSpPr>
            <a:spLocks noGrp="1"/>
          </p:cNvSpPr>
          <p:nvPr>
            <p:ph idx="1"/>
          </p:nvPr>
        </p:nvSpPr>
        <p:spPr>
          <a:xfrm>
            <a:off x="457200" y="1524000"/>
            <a:ext cx="8229600" cy="4602163"/>
          </a:xfrm>
        </p:spPr>
        <p:txBody>
          <a:bodyPr/>
          <a:lstStyle/>
          <a:p>
            <a:r>
              <a:rPr lang="en-US" dirty="0" smtClean="0"/>
              <a:t>Although </a:t>
            </a:r>
            <a:r>
              <a:rPr lang="en-US" dirty="0"/>
              <a:t>employees should </a:t>
            </a:r>
            <a:r>
              <a:rPr lang="en-US" dirty="0" smtClean="0"/>
              <a:t>be polite and cooperative, </a:t>
            </a:r>
            <a:r>
              <a:rPr lang="en-US" dirty="0"/>
              <a:t>they should make clear that they do not consent </a:t>
            </a:r>
            <a:r>
              <a:rPr lang="en-US" dirty="0" smtClean="0"/>
              <a:t>to:</a:t>
            </a:r>
          </a:p>
          <a:p>
            <a:pPr lvl="1"/>
            <a:r>
              <a:rPr lang="en-US" sz="2400" dirty="0" smtClean="0"/>
              <a:t>the search,</a:t>
            </a:r>
          </a:p>
          <a:p>
            <a:pPr lvl="1"/>
            <a:r>
              <a:rPr lang="en-US" sz="2400" dirty="0" smtClean="0"/>
              <a:t>an </a:t>
            </a:r>
            <a:r>
              <a:rPr lang="en-US" sz="2400" dirty="0"/>
              <a:t>expansion of the search beyond the areas specified in the search </a:t>
            </a:r>
            <a:r>
              <a:rPr lang="en-US" sz="2400" dirty="0" smtClean="0"/>
              <a:t>warrant, or</a:t>
            </a:r>
          </a:p>
          <a:p>
            <a:pPr lvl="1"/>
            <a:r>
              <a:rPr lang="en-US" sz="2400" dirty="0" smtClean="0"/>
              <a:t>seizure </a:t>
            </a:r>
            <a:r>
              <a:rPr lang="en-US" sz="2400" dirty="0"/>
              <a:t>of documents </a:t>
            </a:r>
            <a:r>
              <a:rPr lang="en-US" sz="2400" dirty="0" smtClean="0"/>
              <a:t>outside the scope of the warrant</a:t>
            </a:r>
            <a:r>
              <a:rPr lang="en-US" sz="2400" dirty="0"/>
              <a:t>. </a:t>
            </a:r>
            <a:endParaRPr lang="en-US" sz="2400" dirty="0" smtClean="0"/>
          </a:p>
          <a:p>
            <a:r>
              <a:rPr lang="en-US" dirty="0" smtClean="0"/>
              <a:t>Employees </a:t>
            </a:r>
            <a:r>
              <a:rPr lang="en-US" dirty="0"/>
              <a:t>should object to the search of privileged </a:t>
            </a:r>
            <a:r>
              <a:rPr lang="en-US" dirty="0" smtClean="0"/>
              <a:t>documents, to </a:t>
            </a:r>
            <a:r>
              <a:rPr lang="en-US" dirty="0"/>
              <a:t>the extent they </a:t>
            </a:r>
            <a:r>
              <a:rPr lang="en-US" dirty="0" smtClean="0"/>
              <a:t>can identify them. </a:t>
            </a:r>
          </a:p>
          <a:p>
            <a:pPr lvl="1"/>
            <a:r>
              <a:rPr lang="en-US" sz="2400" dirty="0" smtClean="0"/>
              <a:t>At </a:t>
            </a:r>
            <a:r>
              <a:rPr lang="en-US" sz="2400" dirty="0"/>
              <a:t>a minimum, employees should request that privileged </a:t>
            </a:r>
            <a:r>
              <a:rPr lang="en-US" sz="2400" dirty="0" smtClean="0"/>
              <a:t>documents </a:t>
            </a:r>
            <a:r>
              <a:rPr lang="en-US" sz="2400" dirty="0"/>
              <a:t>be segregated from other seized or copied </a:t>
            </a:r>
            <a:r>
              <a:rPr lang="en-US" sz="2400" dirty="0" smtClean="0"/>
              <a:t>documents </a:t>
            </a:r>
            <a:r>
              <a:rPr lang="en-US" sz="2400" dirty="0"/>
              <a:t>and </a:t>
            </a:r>
            <a:r>
              <a:rPr lang="en-US" sz="2400" dirty="0" smtClean="0"/>
              <a:t>be so marked.</a:t>
            </a:r>
            <a:endParaRPr lang="en-US" sz="2400" dirty="0"/>
          </a:p>
          <a:p>
            <a:endParaRPr lang="en-US" sz="1800" dirty="0"/>
          </a:p>
        </p:txBody>
      </p:sp>
    </p:spTree>
    <p:extLst>
      <p:ext uri="{BB962C8B-B14F-4D97-AF65-F5344CB8AC3E}">
        <p14:creationId xmlns:p14="http://schemas.microsoft.com/office/powerpoint/2010/main" val="28744978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smtClean="0">
                <a:latin typeface="+mj-lt"/>
              </a:rPr>
              <a:t>During the Search</a:t>
            </a:r>
          </a:p>
        </p:txBody>
      </p:sp>
      <p:sp>
        <p:nvSpPr>
          <p:cNvPr id="2" name="Content Placeholder 1"/>
          <p:cNvSpPr>
            <a:spLocks noGrp="1"/>
          </p:cNvSpPr>
          <p:nvPr>
            <p:ph idx="1"/>
          </p:nvPr>
        </p:nvSpPr>
        <p:spPr>
          <a:xfrm>
            <a:off x="457200" y="1447800"/>
            <a:ext cx="8229600" cy="4525963"/>
          </a:xfrm>
        </p:spPr>
        <p:txBody>
          <a:bodyPr/>
          <a:lstStyle/>
          <a:p>
            <a:r>
              <a:rPr lang="en-US" sz="2600" dirty="0" smtClean="0"/>
              <a:t>The </a:t>
            </a:r>
            <a:r>
              <a:rPr lang="en-US" sz="2600" dirty="0"/>
              <a:t>agents may seize only what’s listed in the warrant and search only those areas listed in the warrant.</a:t>
            </a:r>
          </a:p>
          <a:p>
            <a:r>
              <a:rPr lang="en-US" sz="2600" dirty="0" smtClean="0"/>
              <a:t>To the extent possible</a:t>
            </a:r>
            <a:r>
              <a:rPr lang="en-US" sz="2600" dirty="0"/>
              <a:t>, create a record of what was seized, observe what the agents are doing, and </a:t>
            </a:r>
            <a:r>
              <a:rPr lang="en-US" sz="2600" dirty="0" smtClean="0"/>
              <a:t>report </a:t>
            </a:r>
            <a:r>
              <a:rPr lang="en-US" sz="2600" dirty="0"/>
              <a:t>observations to </a:t>
            </a:r>
            <a:r>
              <a:rPr lang="en-US" sz="2600" dirty="0" smtClean="0"/>
              <a:t>counsel (if counsel is not present). </a:t>
            </a:r>
            <a:endParaRPr lang="en-US" sz="2600" dirty="0"/>
          </a:p>
          <a:p>
            <a:r>
              <a:rPr lang="en-US" sz="2600" dirty="0" smtClean="0"/>
              <a:t>Counsel/senior employee </a:t>
            </a:r>
            <a:r>
              <a:rPr lang="en-US" sz="2600" dirty="0"/>
              <a:t>should </a:t>
            </a:r>
            <a:r>
              <a:rPr lang="en-US" sz="2600" dirty="0" smtClean="0"/>
              <a:t>try to track:</a:t>
            </a:r>
            <a:endParaRPr lang="en-US" sz="2600" dirty="0"/>
          </a:p>
          <a:p>
            <a:pPr lvl="1"/>
            <a:r>
              <a:rPr lang="en-US" sz="2600" dirty="0"/>
              <a:t>the </a:t>
            </a:r>
            <a:r>
              <a:rPr lang="en-US" sz="2600" dirty="0" smtClean="0"/>
              <a:t>specific areas </a:t>
            </a:r>
            <a:r>
              <a:rPr lang="en-US" sz="2600" dirty="0"/>
              <a:t>and files </a:t>
            </a:r>
            <a:r>
              <a:rPr lang="en-US" sz="2600" dirty="0" smtClean="0"/>
              <a:t>searched,</a:t>
            </a:r>
            <a:endParaRPr lang="en-US" sz="2600" dirty="0"/>
          </a:p>
          <a:p>
            <a:pPr lvl="1"/>
            <a:r>
              <a:rPr lang="en-US" sz="2600" dirty="0"/>
              <a:t>h</a:t>
            </a:r>
            <a:r>
              <a:rPr lang="en-US" sz="2600" dirty="0" smtClean="0"/>
              <a:t>ow the </a:t>
            </a:r>
            <a:r>
              <a:rPr lang="en-US" sz="2600" dirty="0"/>
              <a:t>search was </a:t>
            </a:r>
            <a:r>
              <a:rPr lang="en-US" sz="2600" dirty="0" smtClean="0"/>
              <a:t>performed,</a:t>
            </a:r>
            <a:r>
              <a:rPr lang="en-US" sz="2600" dirty="0"/>
              <a:t> </a:t>
            </a:r>
            <a:r>
              <a:rPr lang="en-US" sz="2600" dirty="0" smtClean="0"/>
              <a:t>and</a:t>
            </a:r>
            <a:endParaRPr lang="en-US" sz="2600" dirty="0"/>
          </a:p>
          <a:p>
            <a:pPr lvl="1"/>
            <a:r>
              <a:rPr lang="en-US" sz="2600" dirty="0"/>
              <a:t>all verbal </a:t>
            </a:r>
            <a:r>
              <a:rPr lang="en-US" sz="2600" dirty="0" smtClean="0"/>
              <a:t>interaction with agents.</a:t>
            </a:r>
          </a:p>
          <a:p>
            <a:endParaRPr lang="en-US" sz="2200" dirty="0"/>
          </a:p>
          <a:p>
            <a:pPr lvl="1"/>
            <a:endParaRPr lang="en-US" sz="21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872847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smtClean="0">
                <a:latin typeface="+mj-lt"/>
              </a:rPr>
              <a:t>Inventory of Records Seized and Memorializing the Search</a:t>
            </a:r>
          </a:p>
        </p:txBody>
      </p:sp>
      <p:sp>
        <p:nvSpPr>
          <p:cNvPr id="2" name="Content Placeholder 1"/>
          <p:cNvSpPr>
            <a:spLocks noGrp="1"/>
          </p:cNvSpPr>
          <p:nvPr>
            <p:ph idx="1"/>
          </p:nvPr>
        </p:nvSpPr>
        <p:spPr/>
        <p:txBody>
          <a:bodyPr/>
          <a:lstStyle/>
          <a:p>
            <a:r>
              <a:rPr lang="en-US" dirty="0" smtClean="0"/>
              <a:t>The agents must provide </a:t>
            </a:r>
            <a:r>
              <a:rPr lang="en-US" dirty="0"/>
              <a:t>an inventory of any items seized before leaving. </a:t>
            </a:r>
          </a:p>
          <a:p>
            <a:r>
              <a:rPr lang="en-US" dirty="0" smtClean="0"/>
              <a:t>Agents typically ask that </a:t>
            </a:r>
            <a:r>
              <a:rPr lang="en-US" dirty="0"/>
              <a:t>a company representative sign the inventory. </a:t>
            </a:r>
            <a:endParaRPr lang="en-US" dirty="0" smtClean="0"/>
          </a:p>
          <a:p>
            <a:r>
              <a:rPr lang="en-US" dirty="0" smtClean="0"/>
              <a:t>Employees </a:t>
            </a:r>
            <a:r>
              <a:rPr lang="en-US" dirty="0"/>
              <a:t>should compare the inventory against their records of the search and should not sign the inventory unless it is accurate, complete and sufficiently </a:t>
            </a:r>
            <a:r>
              <a:rPr lang="en-US" dirty="0" smtClean="0"/>
              <a:t>detailed.</a:t>
            </a:r>
          </a:p>
          <a:p>
            <a:r>
              <a:rPr lang="en-US" dirty="0" smtClean="0"/>
              <a:t>It’s </a:t>
            </a:r>
            <a:r>
              <a:rPr lang="en-US" dirty="0"/>
              <a:t>ok to ask the agents if they will accept copies in lieu of original documents and, if not, to make copies of the originals being removed. </a:t>
            </a:r>
            <a:endParaRPr lang="en-US" dirty="0" smtClean="0"/>
          </a:p>
          <a:p>
            <a:r>
              <a:rPr lang="en-US" dirty="0"/>
              <a:t>If possible, photographs of the premises should be taken at the beginning and completion of the search. </a:t>
            </a:r>
          </a:p>
          <a:p>
            <a:endParaRPr lang="en-US" dirty="0"/>
          </a:p>
          <a:p>
            <a:pPr marL="0" indent="0">
              <a:buNone/>
            </a:pPr>
            <a:endParaRPr lang="en-US" dirty="0"/>
          </a:p>
          <a:p>
            <a:endParaRPr lang="en-US" sz="2100" dirty="0"/>
          </a:p>
          <a:p>
            <a:endParaRPr lang="en-US" dirty="0" smtClean="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795401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Whistleblowers?</a:t>
            </a:r>
            <a:endParaRPr lang="en-US" dirty="0"/>
          </a:p>
        </p:txBody>
      </p:sp>
    </p:spTree>
    <p:extLst>
      <p:ext uri="{BB962C8B-B14F-4D97-AF65-F5344CB8AC3E}">
        <p14:creationId xmlns:p14="http://schemas.microsoft.com/office/powerpoint/2010/main" val="1266608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 Wary of Possible Whistleblowers</a:t>
            </a:r>
            <a:endParaRPr lang="en-US" dirty="0"/>
          </a:p>
        </p:txBody>
      </p:sp>
      <p:sp>
        <p:nvSpPr>
          <p:cNvPr id="4" name="Content Placeholder 3"/>
          <p:cNvSpPr>
            <a:spLocks noGrp="1"/>
          </p:cNvSpPr>
          <p:nvPr>
            <p:ph idx="1"/>
          </p:nvPr>
        </p:nvSpPr>
        <p:spPr>
          <a:xfrm>
            <a:off x="457200" y="1447800"/>
            <a:ext cx="8229600" cy="4678363"/>
          </a:xfrm>
        </p:spPr>
        <p:txBody>
          <a:bodyPr/>
          <a:lstStyle/>
          <a:p>
            <a:r>
              <a:rPr lang="en-US" sz="2800" dirty="0"/>
              <a:t>Beware that the </a:t>
            </a:r>
            <a:r>
              <a:rPr lang="en-US" sz="2800" dirty="0" smtClean="0"/>
              <a:t>government’s interest in the company may have been sparked by a whistleblower.</a:t>
            </a:r>
          </a:p>
          <a:p>
            <a:r>
              <a:rPr lang="en-US" sz="2800" dirty="0" smtClean="0"/>
              <a:t>In fact, a current employee </a:t>
            </a:r>
            <a:r>
              <a:rPr lang="en-US" sz="2800" dirty="0"/>
              <a:t>with whom you or other company </a:t>
            </a:r>
            <a:r>
              <a:rPr lang="en-US" sz="2800" dirty="0" smtClean="0"/>
              <a:t>staff </a:t>
            </a:r>
            <a:r>
              <a:rPr lang="en-US" sz="2800" dirty="0"/>
              <a:t>are interacting may </a:t>
            </a:r>
            <a:r>
              <a:rPr lang="en-US" sz="2800" dirty="0" smtClean="0"/>
              <a:t>be the  whistleblower.  </a:t>
            </a:r>
          </a:p>
          <a:p>
            <a:pPr lvl="1"/>
            <a:r>
              <a:rPr lang="en-US" sz="2800" dirty="0" smtClean="0"/>
              <a:t>If so, the government effectively has a “spy” within the organization.  </a:t>
            </a:r>
            <a:endParaRPr lang="en-US" dirty="0"/>
          </a:p>
          <a:p>
            <a:endParaRPr lang="en-US" dirty="0"/>
          </a:p>
        </p:txBody>
      </p:sp>
    </p:spTree>
    <p:extLst>
      <p:ext uri="{BB962C8B-B14F-4D97-AF65-F5344CB8AC3E}">
        <p14:creationId xmlns:p14="http://schemas.microsoft.com/office/powerpoint/2010/main" val="488408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Wary of Whistleblowers</a:t>
            </a:r>
            <a:endParaRPr lang="en-US" dirty="0"/>
          </a:p>
        </p:txBody>
      </p:sp>
      <p:sp>
        <p:nvSpPr>
          <p:cNvPr id="3" name="Content Placeholder 2"/>
          <p:cNvSpPr>
            <a:spLocks noGrp="1"/>
          </p:cNvSpPr>
          <p:nvPr>
            <p:ph idx="1"/>
          </p:nvPr>
        </p:nvSpPr>
        <p:spPr/>
        <p:txBody>
          <a:bodyPr/>
          <a:lstStyle/>
          <a:p>
            <a:r>
              <a:rPr lang="en-US" sz="2800" dirty="0"/>
              <a:t>If the company suspects that </a:t>
            </a:r>
            <a:r>
              <a:rPr lang="en-US" sz="2800" dirty="0" smtClean="0"/>
              <a:t>a particular </a:t>
            </a:r>
            <a:r>
              <a:rPr lang="en-US" sz="2800" dirty="0"/>
              <a:t>employee is a whistleblower who triggered the investigation</a:t>
            </a:r>
            <a:r>
              <a:rPr lang="en-US" sz="2800" dirty="0" smtClean="0"/>
              <a:t>:</a:t>
            </a:r>
            <a:endParaRPr lang="en-US" sz="2800" dirty="0"/>
          </a:p>
          <a:p>
            <a:pPr lvl="1"/>
            <a:r>
              <a:rPr lang="en-US" sz="2800" dirty="0"/>
              <a:t>ensure that all decisions involving this employee’s terms and conditions of employment are supported by legitimate business </a:t>
            </a:r>
            <a:r>
              <a:rPr lang="en-US" sz="2800" dirty="0" smtClean="0"/>
              <a:t>reasons, </a:t>
            </a:r>
            <a:r>
              <a:rPr lang="en-US" sz="2800" dirty="0"/>
              <a:t>and</a:t>
            </a:r>
          </a:p>
          <a:p>
            <a:pPr lvl="1"/>
            <a:r>
              <a:rPr lang="en-US" sz="2800" dirty="0"/>
              <a:t>take claims made by this employee seriously – investigate them to the extent warranted by the facts.</a:t>
            </a:r>
          </a:p>
          <a:p>
            <a:endParaRPr lang="en-US" dirty="0"/>
          </a:p>
        </p:txBody>
      </p:sp>
    </p:spTree>
    <p:extLst>
      <p:ext uri="{BB962C8B-B14F-4D97-AF65-F5344CB8AC3E}">
        <p14:creationId xmlns:p14="http://schemas.microsoft.com/office/powerpoint/2010/main" val="17318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Perils of Unfettered Government Agent Contact with Employees</a:t>
            </a:r>
            <a:endParaRPr lang="en-US" dirty="0"/>
          </a:p>
        </p:txBody>
      </p:sp>
      <p:sp>
        <p:nvSpPr>
          <p:cNvPr id="3" name="Content Placeholder 2"/>
          <p:cNvSpPr>
            <a:spLocks noGrp="1"/>
          </p:cNvSpPr>
          <p:nvPr>
            <p:ph idx="1"/>
          </p:nvPr>
        </p:nvSpPr>
        <p:spPr>
          <a:xfrm>
            <a:off x="381000" y="1676400"/>
            <a:ext cx="8382000" cy="4373563"/>
          </a:xfrm>
        </p:spPr>
        <p:txBody>
          <a:bodyPr/>
          <a:lstStyle/>
          <a:p>
            <a:r>
              <a:rPr lang="en-US" sz="3200" dirty="0" smtClean="0"/>
              <a:t>Upon being contacted by agents with badges (and often guns), employees will feel intimidated, anxious and excited.  </a:t>
            </a:r>
          </a:p>
          <a:p>
            <a:r>
              <a:rPr lang="en-US" sz="3200" dirty="0" smtClean="0"/>
              <a:t>They may tell the agents what they believe they want to hear, even if this presents an inaccurate picture of the company.  </a:t>
            </a:r>
            <a:endParaRPr lang="en-US" sz="3200" dirty="0"/>
          </a:p>
          <a:p>
            <a:r>
              <a:rPr lang="en-US" sz="3200" dirty="0" smtClean="0"/>
              <a:t>They may also inadvertently provide privileged information or hand over corporate documents.</a:t>
            </a:r>
          </a:p>
          <a:p>
            <a:endParaRPr lang="en-US" sz="2100" dirty="0" smtClean="0"/>
          </a:p>
        </p:txBody>
      </p:sp>
    </p:spTree>
    <p:extLst>
      <p:ext uri="{BB962C8B-B14F-4D97-AF65-F5344CB8AC3E}">
        <p14:creationId xmlns:p14="http://schemas.microsoft.com/office/powerpoint/2010/main" val="1413429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Common Mistakes by Companies Early in an Investigation</a:t>
            </a:r>
          </a:p>
        </p:txBody>
      </p:sp>
    </p:spTree>
    <p:extLst>
      <p:ext uri="{BB962C8B-B14F-4D97-AF65-F5344CB8AC3E}">
        <p14:creationId xmlns:p14="http://schemas.microsoft.com/office/powerpoint/2010/main" val="39540559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a:t>
            </a:r>
            <a:r>
              <a:rPr lang="en-US" dirty="0" smtClean="0"/>
              <a:t>Mistakes </a:t>
            </a:r>
            <a:r>
              <a:rPr lang="en-US" dirty="0"/>
              <a:t>by </a:t>
            </a:r>
            <a:r>
              <a:rPr lang="en-US" dirty="0" smtClean="0"/>
              <a:t>Companies </a:t>
            </a:r>
            <a:r>
              <a:rPr lang="en-US" dirty="0"/>
              <a:t>E</a:t>
            </a:r>
            <a:r>
              <a:rPr lang="en-US" dirty="0" smtClean="0"/>
              <a:t>arly </a:t>
            </a:r>
            <a:r>
              <a:rPr lang="en-US" dirty="0"/>
              <a:t>in an I</a:t>
            </a:r>
            <a:r>
              <a:rPr lang="en-US" dirty="0" smtClean="0"/>
              <a:t>nvestigation</a:t>
            </a:r>
            <a:endParaRPr lang="en-US" dirty="0"/>
          </a:p>
        </p:txBody>
      </p:sp>
      <p:sp>
        <p:nvSpPr>
          <p:cNvPr id="3" name="Content Placeholder 2"/>
          <p:cNvSpPr>
            <a:spLocks noGrp="1"/>
          </p:cNvSpPr>
          <p:nvPr>
            <p:ph idx="1"/>
          </p:nvPr>
        </p:nvSpPr>
        <p:spPr>
          <a:xfrm>
            <a:off x="457200" y="1524000"/>
            <a:ext cx="8229600" cy="4602163"/>
          </a:xfrm>
        </p:spPr>
        <p:txBody>
          <a:bodyPr/>
          <a:lstStyle/>
          <a:p>
            <a:r>
              <a:rPr lang="en-US" sz="2500" dirty="0" smtClean="0"/>
              <a:t>Assuming </a:t>
            </a:r>
            <a:r>
              <a:rPr lang="en-US" sz="2500" dirty="0"/>
              <a:t>that the company did nothing </a:t>
            </a:r>
            <a:r>
              <a:rPr lang="en-US" sz="2500" dirty="0" smtClean="0"/>
              <a:t>wrong.</a:t>
            </a:r>
          </a:p>
          <a:p>
            <a:r>
              <a:rPr lang="en-US" sz="2500" dirty="0" smtClean="0"/>
              <a:t>Believing </a:t>
            </a:r>
            <a:r>
              <a:rPr lang="en-US" sz="2500" dirty="0"/>
              <a:t>that an investigation can be made to go away quickly by giving a quick and dirty explanation of company practices </a:t>
            </a:r>
            <a:r>
              <a:rPr lang="en-US" sz="2500" dirty="0" smtClean="0"/>
              <a:t>before carefully assessing </a:t>
            </a:r>
            <a:r>
              <a:rPr lang="en-US" sz="2500" dirty="0"/>
              <a:t>the facts and applicable law. </a:t>
            </a:r>
            <a:r>
              <a:rPr lang="en-US" sz="2500" dirty="0" smtClean="0"/>
              <a:t> </a:t>
            </a:r>
          </a:p>
          <a:p>
            <a:pPr lvl="1"/>
            <a:r>
              <a:rPr lang="en-US" sz="2500" dirty="0" smtClean="0"/>
              <a:t>Erroneous </a:t>
            </a:r>
            <a:r>
              <a:rPr lang="en-US" sz="2500" dirty="0"/>
              <a:t>or incomplete statements made early </a:t>
            </a:r>
            <a:r>
              <a:rPr lang="en-US" sz="2500" dirty="0" smtClean="0"/>
              <a:t>can damage the company’s credibility or worse.</a:t>
            </a:r>
          </a:p>
          <a:p>
            <a:r>
              <a:rPr lang="en-US" sz="2500" dirty="0" smtClean="0"/>
              <a:t>Failing </a:t>
            </a:r>
            <a:r>
              <a:rPr lang="en-US" sz="2500" dirty="0"/>
              <a:t>promptly to take control of information flow to the government (as well as to the company's employees, and other parties) in a manner that does not create further problems and </a:t>
            </a:r>
            <a:r>
              <a:rPr lang="en-US" sz="2500" dirty="0" smtClean="0"/>
              <a:t>liabilities </a:t>
            </a:r>
            <a:r>
              <a:rPr lang="en-US" sz="2500" dirty="0"/>
              <a:t>(e.g., </a:t>
            </a:r>
            <a:r>
              <a:rPr lang="en-US" sz="2500" dirty="0" smtClean="0"/>
              <a:t>obstruction).</a:t>
            </a:r>
            <a:endParaRPr lang="en-US" sz="2500" dirty="0"/>
          </a:p>
          <a:p>
            <a:endParaRPr lang="en-US" dirty="0"/>
          </a:p>
        </p:txBody>
      </p:sp>
    </p:spTree>
    <p:extLst>
      <p:ext uri="{BB962C8B-B14F-4D97-AF65-F5344CB8AC3E}">
        <p14:creationId xmlns:p14="http://schemas.microsoft.com/office/powerpoint/2010/main" val="1772653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394545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False Confession Phenomenon</a:t>
            </a:r>
            <a:endParaRPr lang="en-US" dirty="0"/>
          </a:p>
        </p:txBody>
      </p:sp>
      <p:sp>
        <p:nvSpPr>
          <p:cNvPr id="3" name="Content Placeholder 2"/>
          <p:cNvSpPr>
            <a:spLocks noGrp="1"/>
          </p:cNvSpPr>
          <p:nvPr>
            <p:ph idx="1"/>
          </p:nvPr>
        </p:nvSpPr>
        <p:spPr>
          <a:xfrm>
            <a:off x="2796106" y="1394544"/>
            <a:ext cx="5858037" cy="4648200"/>
          </a:xfrm>
        </p:spPr>
        <p:txBody>
          <a:bodyPr/>
          <a:lstStyle/>
          <a:p>
            <a:pPr marL="0" indent="0">
              <a:spcBef>
                <a:spcPts val="0"/>
              </a:spcBef>
              <a:buNone/>
            </a:pPr>
            <a:r>
              <a:rPr lang="en-US" sz="2600" dirty="0"/>
              <a:t>A substantial body of research shows that many individuals </a:t>
            </a:r>
            <a:r>
              <a:rPr lang="en-US" sz="2600" dirty="0" smtClean="0"/>
              <a:t>– especially </a:t>
            </a:r>
            <a:r>
              <a:rPr lang="en-US" sz="2600" dirty="0"/>
              <a:t>the highly suggestible or compliant – will </a:t>
            </a:r>
            <a:endParaRPr lang="en-US" sz="2600" dirty="0" smtClean="0"/>
          </a:p>
          <a:p>
            <a:pPr marL="0" indent="0">
              <a:spcBef>
                <a:spcPts val="0"/>
              </a:spcBef>
              <a:buNone/>
            </a:pPr>
            <a:r>
              <a:rPr lang="en-US" sz="2600" dirty="0" smtClean="0"/>
              <a:t>respond to intense interrogation by </a:t>
            </a:r>
          </a:p>
          <a:p>
            <a:pPr marL="0" indent="0">
              <a:spcBef>
                <a:spcPts val="0"/>
              </a:spcBef>
              <a:buNone/>
            </a:pPr>
            <a:r>
              <a:rPr lang="en-US" sz="2600" dirty="0" smtClean="0"/>
              <a:t>telling law enforcement agents what they believe the agents want to hear. </a:t>
            </a:r>
          </a:p>
          <a:p>
            <a:pPr marL="0" indent="0">
              <a:spcBef>
                <a:spcPts val="0"/>
              </a:spcBef>
              <a:buNone/>
            </a:pPr>
            <a:endParaRPr lang="en-US" sz="2600" dirty="0"/>
          </a:p>
          <a:p>
            <a:pPr marL="0" indent="0">
              <a:spcBef>
                <a:spcPts val="0"/>
              </a:spcBef>
              <a:buNone/>
            </a:pPr>
            <a:r>
              <a:rPr lang="en-US" sz="2600" dirty="0" smtClean="0"/>
              <a:t>In extreme cases, </a:t>
            </a:r>
          </a:p>
          <a:p>
            <a:pPr marL="0" indent="0">
              <a:spcBef>
                <a:spcPts val="0"/>
              </a:spcBef>
              <a:buNone/>
            </a:pPr>
            <a:r>
              <a:rPr lang="en-US" sz="2600" dirty="0" smtClean="0"/>
              <a:t>they may even </a:t>
            </a:r>
          </a:p>
          <a:p>
            <a:pPr marL="0" indent="0">
              <a:spcBef>
                <a:spcPts val="0"/>
              </a:spcBef>
              <a:buNone/>
            </a:pPr>
            <a:r>
              <a:rPr lang="en-US" sz="2600" dirty="0" smtClean="0"/>
              <a:t>falsely confess to </a:t>
            </a:r>
          </a:p>
          <a:p>
            <a:pPr marL="0" indent="0">
              <a:spcBef>
                <a:spcPts val="0"/>
              </a:spcBef>
              <a:buNone/>
            </a:pPr>
            <a:r>
              <a:rPr lang="en-US" sz="2600" dirty="0" smtClean="0"/>
              <a:t>crimes they </a:t>
            </a:r>
            <a:r>
              <a:rPr lang="en-US" sz="2600" dirty="0"/>
              <a:t>didn’t </a:t>
            </a:r>
            <a:endParaRPr lang="en-US" sz="2600" dirty="0" smtClean="0"/>
          </a:p>
          <a:p>
            <a:pPr marL="0" indent="0">
              <a:spcBef>
                <a:spcPts val="0"/>
              </a:spcBef>
              <a:buNone/>
            </a:pPr>
            <a:r>
              <a:rPr lang="en-US" sz="2600" dirty="0" smtClean="0"/>
              <a:t>commit</a:t>
            </a:r>
            <a:r>
              <a:rPr lang="en-US" sz="2600" dirty="0"/>
              <a:t>.</a:t>
            </a:r>
          </a:p>
        </p:txBody>
      </p:sp>
      <p:pic>
        <p:nvPicPr>
          <p:cNvPr id="5" name="Picture 4"/>
          <p:cNvPicPr>
            <a:picLocks noChangeAspect="1"/>
          </p:cNvPicPr>
          <p:nvPr/>
        </p:nvPicPr>
        <p:blipFill>
          <a:blip r:embed="rId3"/>
          <a:stretch>
            <a:fillRect/>
          </a:stretch>
        </p:blipFill>
        <p:spPr>
          <a:xfrm>
            <a:off x="383857" y="1828800"/>
            <a:ext cx="2206943" cy="4002311"/>
          </a:xfrm>
          <a:prstGeom prst="rect">
            <a:avLst/>
          </a:prstGeom>
        </p:spPr>
      </p:pic>
      <p:pic>
        <p:nvPicPr>
          <p:cNvPr id="6" name="Picture 5"/>
          <p:cNvPicPr>
            <a:picLocks noChangeAspect="1"/>
          </p:cNvPicPr>
          <p:nvPr/>
        </p:nvPicPr>
        <p:blipFill>
          <a:blip r:embed="rId4"/>
          <a:stretch>
            <a:fillRect/>
          </a:stretch>
        </p:blipFill>
        <p:spPr>
          <a:xfrm>
            <a:off x="5867400" y="3997820"/>
            <a:ext cx="2696612" cy="2250580"/>
          </a:xfrm>
          <a:prstGeom prst="rect">
            <a:avLst/>
          </a:prstGeom>
        </p:spPr>
      </p:pic>
    </p:spTree>
    <p:extLst>
      <p:ext uri="{BB962C8B-B14F-4D97-AF65-F5344CB8AC3E}">
        <p14:creationId xmlns:p14="http://schemas.microsoft.com/office/powerpoint/2010/main" val="1969175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Can </a:t>
            </a:r>
            <a:r>
              <a:rPr lang="en-US" dirty="0" smtClean="0"/>
              <a:t>Federal Agents </a:t>
            </a:r>
            <a:r>
              <a:rPr lang="en-US" dirty="0"/>
              <a:t>Interview </a:t>
            </a:r>
            <a:r>
              <a:rPr lang="en-US" dirty="0" smtClean="0"/>
              <a:t>Employees </a:t>
            </a:r>
            <a:r>
              <a:rPr lang="en-US" dirty="0"/>
              <a:t>Without </a:t>
            </a:r>
            <a:r>
              <a:rPr lang="en-US" dirty="0" smtClean="0"/>
              <a:t>the Company’s Knowledge</a:t>
            </a:r>
            <a:endParaRPr lang="en-US" dirty="0"/>
          </a:p>
        </p:txBody>
      </p:sp>
    </p:spTree>
    <p:extLst>
      <p:ext uri="{BB962C8B-B14F-4D97-AF65-F5344CB8AC3E}">
        <p14:creationId xmlns:p14="http://schemas.microsoft.com/office/powerpoint/2010/main" val="2890438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Rule 4.2 “No-Contact” Rule</a:t>
            </a:r>
            <a:endParaRPr lang="en-US" dirty="0"/>
          </a:p>
        </p:txBody>
      </p:sp>
      <p:sp>
        <p:nvSpPr>
          <p:cNvPr id="7" name="Content Placeholder 6"/>
          <p:cNvSpPr>
            <a:spLocks noGrp="1"/>
          </p:cNvSpPr>
          <p:nvPr>
            <p:ph idx="1"/>
          </p:nvPr>
        </p:nvSpPr>
        <p:spPr/>
        <p:txBody>
          <a:bodyPr/>
          <a:lstStyle/>
          <a:p>
            <a:r>
              <a:rPr lang="en-US" sz="2800" dirty="0"/>
              <a:t>If current employees are being contacted, the company should consider invoking the “no-contact rule” adapted by most states from ABA Model Rule 4.2:</a:t>
            </a:r>
          </a:p>
          <a:p>
            <a:pPr lvl="1"/>
            <a:r>
              <a:rPr lang="en-US" sz="2800" dirty="0"/>
              <a:t>“In representing a client, a lawyer shall not communicate about the subject of the representation with a person the lawyer knows to be represented by another lawyer in the matter, unless the lawyer has the consent of the other lawyer or is authorized to do so by law or a court order.”</a:t>
            </a:r>
          </a:p>
        </p:txBody>
      </p:sp>
    </p:spTree>
    <p:extLst>
      <p:ext uri="{BB962C8B-B14F-4D97-AF65-F5344CB8AC3E}">
        <p14:creationId xmlns:p14="http://schemas.microsoft.com/office/powerpoint/2010/main" val="1311728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Can Agents Interview Corporate Employees Without the Company’s Knowledge?</a:t>
            </a:r>
            <a:endParaRPr lang="en-US" sz="3200" dirty="0"/>
          </a:p>
        </p:txBody>
      </p:sp>
      <p:sp>
        <p:nvSpPr>
          <p:cNvPr id="3" name="Content Placeholder 2"/>
          <p:cNvSpPr>
            <a:spLocks noGrp="1"/>
          </p:cNvSpPr>
          <p:nvPr>
            <p:ph idx="1"/>
          </p:nvPr>
        </p:nvSpPr>
        <p:spPr>
          <a:xfrm>
            <a:off x="457200" y="1600200"/>
            <a:ext cx="8229600" cy="4449763"/>
          </a:xfrm>
        </p:spPr>
        <p:txBody>
          <a:bodyPr/>
          <a:lstStyle/>
          <a:p>
            <a:r>
              <a:rPr lang="en-US" sz="2600" dirty="0" smtClean="0"/>
              <a:t>Rule 4.2, Comment 7:</a:t>
            </a:r>
          </a:p>
          <a:p>
            <a:r>
              <a:rPr lang="en-US" sz="2600" dirty="0" smtClean="0"/>
              <a:t>The rule </a:t>
            </a:r>
            <a:r>
              <a:rPr lang="en-US" sz="2600" dirty="0"/>
              <a:t>prohibits communications with a </a:t>
            </a:r>
            <a:r>
              <a:rPr lang="en-US" sz="2600" dirty="0" smtClean="0"/>
              <a:t>“constituent” </a:t>
            </a:r>
            <a:r>
              <a:rPr lang="en-US" sz="2600" dirty="0"/>
              <a:t>of </a:t>
            </a:r>
            <a:r>
              <a:rPr lang="en-US" sz="2600" dirty="0" smtClean="0"/>
              <a:t>a represented </a:t>
            </a:r>
            <a:r>
              <a:rPr lang="en-US" sz="2600" dirty="0"/>
              <a:t>organization </a:t>
            </a:r>
            <a:r>
              <a:rPr lang="en-US" sz="2600" dirty="0" smtClean="0"/>
              <a:t>(including employees) who </a:t>
            </a:r>
            <a:endParaRPr lang="en-US" sz="2600" dirty="0"/>
          </a:p>
          <a:p>
            <a:pPr lvl="1"/>
            <a:r>
              <a:rPr lang="en-US" sz="2600" dirty="0" smtClean="0"/>
              <a:t>supervises</a:t>
            </a:r>
            <a:r>
              <a:rPr lang="en-US" sz="2600" dirty="0"/>
              <a:t>, directs or regularly consults with </a:t>
            </a:r>
            <a:r>
              <a:rPr lang="en-US" sz="2600" dirty="0" smtClean="0"/>
              <a:t>the </a:t>
            </a:r>
            <a:r>
              <a:rPr lang="en-US" sz="2600" dirty="0"/>
              <a:t>organization’s lawyer concerning the </a:t>
            </a:r>
            <a:r>
              <a:rPr lang="en-US" sz="2600" dirty="0" smtClean="0"/>
              <a:t>matter, </a:t>
            </a:r>
            <a:r>
              <a:rPr lang="en-US" sz="2600" dirty="0"/>
              <a:t>or </a:t>
            </a:r>
          </a:p>
          <a:p>
            <a:pPr lvl="1"/>
            <a:r>
              <a:rPr lang="en-US" sz="2600" dirty="0" smtClean="0"/>
              <a:t>has </a:t>
            </a:r>
            <a:r>
              <a:rPr lang="en-US" sz="2600" dirty="0"/>
              <a:t>authority to obligate the organization with respect to the </a:t>
            </a:r>
            <a:r>
              <a:rPr lang="en-US" sz="2600" dirty="0" smtClean="0"/>
              <a:t>matter, </a:t>
            </a:r>
            <a:r>
              <a:rPr lang="en-US" sz="2600" dirty="0"/>
              <a:t>or </a:t>
            </a:r>
          </a:p>
          <a:p>
            <a:pPr lvl="1"/>
            <a:r>
              <a:rPr lang="en-US" sz="2600" dirty="0" smtClean="0"/>
              <a:t>whose </a:t>
            </a:r>
            <a:r>
              <a:rPr lang="en-US" sz="2600" dirty="0"/>
              <a:t>act or omission in connection with the matter may be imputed to the organization for purposes of civil or criminal </a:t>
            </a:r>
            <a:r>
              <a:rPr lang="en-US" sz="2600" dirty="0" smtClean="0"/>
              <a:t>liability. </a:t>
            </a:r>
          </a:p>
        </p:txBody>
      </p:sp>
    </p:spTree>
    <p:extLst>
      <p:ext uri="{BB962C8B-B14F-4D97-AF65-F5344CB8AC3E}">
        <p14:creationId xmlns:p14="http://schemas.microsoft.com/office/powerpoint/2010/main" val="186505388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3064</Words>
  <Application>Microsoft Office PowerPoint</Application>
  <PresentationFormat>On-screen Show (4:3)</PresentationFormat>
  <Paragraphs>254</Paragraphs>
  <Slides>52</Slides>
  <Notes>52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Times New Roman</vt:lpstr>
      <vt:lpstr>Wingdings</vt:lpstr>
      <vt:lpstr>Wingdings 2</vt:lpstr>
      <vt:lpstr>1_Office Theme</vt:lpstr>
      <vt:lpstr>Tips for “First Responder” Counsel: Navigating the Early Stages of a Government Investigation</vt:lpstr>
      <vt:lpstr>“First Responder” Situations in Government Investigations</vt:lpstr>
      <vt:lpstr>Government Agent Contacts with Company Employees</vt:lpstr>
      <vt:lpstr>Government Agent Interviews of Current or Former Employees</vt:lpstr>
      <vt:lpstr>The Perils of Unfettered Government Agent Contact with Employees</vt:lpstr>
      <vt:lpstr>The False Confession Phenomenon</vt:lpstr>
      <vt:lpstr>Can Federal Agents Interview Employees Without the Company’s Knowledge</vt:lpstr>
      <vt:lpstr>Rule 4.2 “No-Contact” Rule</vt:lpstr>
      <vt:lpstr>Can Agents Interview Corporate Employees Without the Company’s Knowledge?</vt:lpstr>
      <vt:lpstr>Former Employees</vt:lpstr>
      <vt:lpstr>Can Agents Interview Corporate Employees Without the Company’s Knowledge?</vt:lpstr>
      <vt:lpstr>Communications “Authorized by Law”</vt:lpstr>
      <vt:lpstr>Can Agents Interview Corporate Employees Without the Company’s Knowledge?</vt:lpstr>
      <vt:lpstr>Can Agents Interview Corporate Employees Without the Company’s Knowledge?</vt:lpstr>
      <vt:lpstr>Bottom Line</vt:lpstr>
      <vt:lpstr> Advising Employees Who Have Been Or May Be Contacted By Agents</vt:lpstr>
      <vt:lpstr>Advice To Employees Regarding Contacts by Government Agents</vt:lpstr>
      <vt:lpstr>Advice For Employees Regarding Contacts by Government Agents</vt:lpstr>
      <vt:lpstr>Advice For Employees Regarding Contacts by Government Agents</vt:lpstr>
      <vt:lpstr>Advice For Employees Regarding Contacts by Government Agents</vt:lpstr>
      <vt:lpstr>Advice For Employees Regarding Contacts by Government Agents</vt:lpstr>
      <vt:lpstr>Contacts by Government Agents: Summary of Key Points</vt:lpstr>
      <vt:lpstr>Consider Advising Employees in Writing</vt:lpstr>
      <vt:lpstr>Responding to OIG Subpoenas, DOJ CIDs and Similar Requests</vt:lpstr>
      <vt:lpstr>Means of Federal Law Enforcement Access to Records</vt:lpstr>
      <vt:lpstr>Increasing DOJ Focus on Emails and Texts</vt:lpstr>
      <vt:lpstr>Emails:  A Government Investigator’s Best Friend</vt:lpstr>
      <vt:lpstr>The Centrality of Email Evidence: Life Care as an Example</vt:lpstr>
      <vt:lpstr> First Steps in Responding to Notice of an Investigation</vt:lpstr>
      <vt:lpstr>Preservation Obligations</vt:lpstr>
      <vt:lpstr>Preservation Obligations</vt:lpstr>
      <vt:lpstr>Preservation Obligations</vt:lpstr>
      <vt:lpstr>Initial Contact with the Government Attorney</vt:lpstr>
      <vt:lpstr>Negotiating the Scope of the Production</vt:lpstr>
      <vt:lpstr>Negotiating Scope: Not a Level Playing Field</vt:lpstr>
      <vt:lpstr>And You Do Want the DOJ to Like Your Client …</vt:lpstr>
      <vt:lpstr>Preserve Your Objections</vt:lpstr>
      <vt:lpstr>Preserve Your Objections, But Choose Your Battles Wisely</vt:lpstr>
      <vt:lpstr>Request Confidentiality for Documents</vt:lpstr>
      <vt:lpstr>Search Warrants</vt:lpstr>
      <vt:lpstr>Execution of a Search Warrant:  Initial Response</vt:lpstr>
      <vt:lpstr>Execution of a Search Warrant:  Initial Response</vt:lpstr>
      <vt:lpstr>During the Search</vt:lpstr>
      <vt:lpstr>During the Search</vt:lpstr>
      <vt:lpstr>During the Search</vt:lpstr>
      <vt:lpstr>Inventory of Records Seized and Memorializing the Search</vt:lpstr>
      <vt:lpstr>Whistleblowers?</vt:lpstr>
      <vt:lpstr>Be Wary of Possible Whistleblowers</vt:lpstr>
      <vt:lpstr>Be Wary of Whistleblowers</vt:lpstr>
      <vt:lpstr>Common Mistakes by Companies Early in an Investigation</vt:lpstr>
      <vt:lpstr>Common Mistakes by Companies Early in an Investigation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“First Responder” Counsel: Navigating the Early Stages of a Government Investigation</dc:title>
  <dc:creator>Moriarty, Daniel P</dc:creator>
  <cp:lastModifiedBy>Moriarty, Daniel P</cp:lastModifiedBy>
  <cp:revision>1</cp:revision>
  <dcterms:modified xsi:type="dcterms:W3CDTF">2017-04-10T21:34:41Z</dcterms:modified>
</cp:coreProperties>
</file>